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71" r:id="rId4"/>
    <p:sldId id="258" r:id="rId5"/>
    <p:sldId id="275" r:id="rId6"/>
    <p:sldId id="280" r:id="rId7"/>
    <p:sldId id="259" r:id="rId8"/>
    <p:sldId id="281" r:id="rId9"/>
    <p:sldId id="260" r:id="rId10"/>
    <p:sldId id="276" r:id="rId11"/>
    <p:sldId id="262" r:id="rId12"/>
    <p:sldId id="278" r:id="rId13"/>
    <p:sldId id="279" r:id="rId14"/>
    <p:sldId id="261" r:id="rId15"/>
    <p:sldId id="277" r:id="rId16"/>
    <p:sldId id="285" r:id="rId17"/>
    <p:sldId id="263" r:id="rId18"/>
    <p:sldId id="287" r:id="rId19"/>
    <p:sldId id="270" r:id="rId20"/>
    <p:sldId id="264" r:id="rId21"/>
    <p:sldId id="282" r:id="rId22"/>
    <p:sldId id="283" r:id="rId23"/>
    <p:sldId id="284" r:id="rId24"/>
    <p:sldId id="265" r:id="rId25"/>
    <p:sldId id="272" r:id="rId26"/>
    <p:sldId id="273" r:id="rId27"/>
    <p:sldId id="274" r:id="rId28"/>
    <p:sldId id="286" r:id="rId29"/>
    <p:sldId id="268" r:id="rId30"/>
    <p:sldId id="266" r:id="rId31"/>
    <p:sldId id="267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ktakhar_05@outlook.com" initials="h" lastIdx="1" clrIdx="0">
    <p:extLst>
      <p:ext uri="{19B8F6BF-5375-455C-9EA6-DF929625EA0E}">
        <p15:presenceInfo xmlns:p15="http://schemas.microsoft.com/office/powerpoint/2012/main" userId="ab69a08c088ecd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F81E2-08C8-44D6-BDF0-A21DD5643FE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0304D5-9D34-47EB-94B5-DDA1D423F712}">
      <dgm:prSet/>
      <dgm:spPr/>
      <dgm:t>
        <a:bodyPr/>
        <a:lstStyle/>
        <a:p>
          <a:r>
            <a:rPr lang="en-CA"/>
            <a:t>Each node works as a router</a:t>
          </a:r>
          <a:endParaRPr lang="en-US"/>
        </a:p>
      </dgm:t>
    </dgm:pt>
    <dgm:pt modelId="{3CC83D18-9A82-4F2D-AB52-A42BAE8B844A}" type="parTrans" cxnId="{70C52609-5D10-4833-A689-ABF706D8B585}">
      <dgm:prSet/>
      <dgm:spPr/>
      <dgm:t>
        <a:bodyPr/>
        <a:lstStyle/>
        <a:p>
          <a:endParaRPr lang="en-US"/>
        </a:p>
      </dgm:t>
    </dgm:pt>
    <dgm:pt modelId="{EF767C47-89B3-49CA-A099-1946AD54D0DA}" type="sibTrans" cxnId="{70C52609-5D10-4833-A689-ABF706D8B585}">
      <dgm:prSet/>
      <dgm:spPr/>
      <dgm:t>
        <a:bodyPr/>
        <a:lstStyle/>
        <a:p>
          <a:endParaRPr lang="en-US"/>
        </a:p>
      </dgm:t>
    </dgm:pt>
    <dgm:pt modelId="{CB9BA6AE-380D-417F-9174-5D02417207A9}">
      <dgm:prSet/>
      <dgm:spPr/>
      <dgm:t>
        <a:bodyPr/>
        <a:lstStyle/>
        <a:p>
          <a:r>
            <a:rPr lang="en-CA"/>
            <a:t>No fixed infrastructure</a:t>
          </a:r>
          <a:endParaRPr lang="en-US"/>
        </a:p>
      </dgm:t>
    </dgm:pt>
    <dgm:pt modelId="{EEA63C42-54DE-48A4-9674-8F19ED5B6EE8}" type="parTrans" cxnId="{C5A2D6C4-92CB-4F41-B2EC-55D8E4AE5A8F}">
      <dgm:prSet/>
      <dgm:spPr/>
      <dgm:t>
        <a:bodyPr/>
        <a:lstStyle/>
        <a:p>
          <a:endParaRPr lang="en-US"/>
        </a:p>
      </dgm:t>
    </dgm:pt>
    <dgm:pt modelId="{28943B77-8F02-4CE2-9D00-C20C66C348A7}" type="sibTrans" cxnId="{C5A2D6C4-92CB-4F41-B2EC-55D8E4AE5A8F}">
      <dgm:prSet/>
      <dgm:spPr/>
      <dgm:t>
        <a:bodyPr/>
        <a:lstStyle/>
        <a:p>
          <a:endParaRPr lang="en-US"/>
        </a:p>
      </dgm:t>
    </dgm:pt>
    <dgm:pt modelId="{6E90641F-4FBC-4990-A697-75194F9AE367}">
      <dgm:prSet/>
      <dgm:spPr/>
      <dgm:t>
        <a:bodyPr/>
        <a:lstStyle/>
        <a:p>
          <a:r>
            <a:rPr lang="en-CA"/>
            <a:t>Stand-alone network</a:t>
          </a:r>
          <a:endParaRPr lang="en-US"/>
        </a:p>
      </dgm:t>
    </dgm:pt>
    <dgm:pt modelId="{92E05F81-7074-43D7-9B8E-EFBC7E81E6F3}" type="parTrans" cxnId="{2AB28138-615C-4D47-AE61-5F5B9A5968A0}">
      <dgm:prSet/>
      <dgm:spPr/>
      <dgm:t>
        <a:bodyPr/>
        <a:lstStyle/>
        <a:p>
          <a:endParaRPr lang="en-US"/>
        </a:p>
      </dgm:t>
    </dgm:pt>
    <dgm:pt modelId="{733FFB2C-90F7-4811-84EA-AC5E1782063E}" type="sibTrans" cxnId="{2AB28138-615C-4D47-AE61-5F5B9A5968A0}">
      <dgm:prSet/>
      <dgm:spPr/>
      <dgm:t>
        <a:bodyPr/>
        <a:lstStyle/>
        <a:p>
          <a:endParaRPr lang="en-US"/>
        </a:p>
      </dgm:t>
    </dgm:pt>
    <dgm:pt modelId="{BA6C7A6A-69CE-412E-AA77-D7C69A70455C}">
      <dgm:prSet/>
      <dgm:spPr/>
      <dgm:t>
        <a:bodyPr/>
        <a:lstStyle/>
        <a:p>
          <a:r>
            <a:rPr lang="en-CA"/>
            <a:t>Extended mobility</a:t>
          </a:r>
          <a:endParaRPr lang="en-US"/>
        </a:p>
      </dgm:t>
    </dgm:pt>
    <dgm:pt modelId="{143FA2BD-41CC-467A-BE61-8E3BCCBB04C3}" type="parTrans" cxnId="{7E4A04CB-8A0C-48E8-AFAA-8CBDCB15B051}">
      <dgm:prSet/>
      <dgm:spPr/>
      <dgm:t>
        <a:bodyPr/>
        <a:lstStyle/>
        <a:p>
          <a:endParaRPr lang="en-US"/>
        </a:p>
      </dgm:t>
    </dgm:pt>
    <dgm:pt modelId="{6A9B79B8-7EF2-4A2A-8C7A-828B02859594}" type="sibTrans" cxnId="{7E4A04CB-8A0C-48E8-AFAA-8CBDCB15B051}">
      <dgm:prSet/>
      <dgm:spPr/>
      <dgm:t>
        <a:bodyPr/>
        <a:lstStyle/>
        <a:p>
          <a:endParaRPr lang="en-US"/>
        </a:p>
      </dgm:t>
    </dgm:pt>
    <dgm:pt modelId="{CCDF111C-7A70-436D-B0C2-4BB4EF0E63B3}">
      <dgm:prSet/>
      <dgm:spPr/>
      <dgm:t>
        <a:bodyPr/>
        <a:lstStyle/>
        <a:p>
          <a:r>
            <a:rPr lang="en-CA"/>
            <a:t>Emergency networks</a:t>
          </a:r>
        </a:p>
      </dgm:t>
    </dgm:pt>
    <dgm:pt modelId="{07080D4D-523D-40C2-80A8-33425CB7674E}" type="parTrans" cxnId="{847371C0-6D9E-41C8-85B1-9F4D536E9369}">
      <dgm:prSet/>
      <dgm:spPr/>
      <dgm:t>
        <a:bodyPr/>
        <a:lstStyle/>
        <a:p>
          <a:endParaRPr lang="en-US"/>
        </a:p>
      </dgm:t>
    </dgm:pt>
    <dgm:pt modelId="{E07E022F-8C22-436F-8362-C744F5B21F76}" type="sibTrans" cxnId="{847371C0-6D9E-41C8-85B1-9F4D536E9369}">
      <dgm:prSet/>
      <dgm:spPr/>
      <dgm:t>
        <a:bodyPr/>
        <a:lstStyle/>
        <a:p>
          <a:endParaRPr lang="en-US"/>
        </a:p>
      </dgm:t>
    </dgm:pt>
    <dgm:pt modelId="{63F5305B-D13A-4013-91AB-D2E48ED812E0}">
      <dgm:prSet/>
      <dgm:spPr/>
      <dgm:t>
        <a:bodyPr/>
        <a:lstStyle/>
        <a:p>
          <a:r>
            <a:rPr lang="en-CA"/>
            <a:t>Dynamic connections</a:t>
          </a:r>
          <a:endParaRPr lang="en-US"/>
        </a:p>
      </dgm:t>
    </dgm:pt>
    <dgm:pt modelId="{E4104D51-0FED-469F-BEF0-5B91F5A72863}" type="parTrans" cxnId="{57B495EB-0A4A-4018-A283-3F4C23FCE95B}">
      <dgm:prSet/>
      <dgm:spPr/>
      <dgm:t>
        <a:bodyPr/>
        <a:lstStyle/>
        <a:p>
          <a:endParaRPr lang="en-US"/>
        </a:p>
      </dgm:t>
    </dgm:pt>
    <dgm:pt modelId="{93832A37-4A5F-44BF-A6A0-CFC71879573B}" type="sibTrans" cxnId="{57B495EB-0A4A-4018-A283-3F4C23FCE95B}">
      <dgm:prSet/>
      <dgm:spPr/>
      <dgm:t>
        <a:bodyPr/>
        <a:lstStyle/>
        <a:p>
          <a:endParaRPr lang="en-US"/>
        </a:p>
      </dgm:t>
    </dgm:pt>
    <dgm:pt modelId="{437C4F8B-B7FA-4542-9AF8-7F758175CBF0}">
      <dgm:prSet/>
      <dgm:spPr/>
      <dgm:t>
        <a:bodyPr/>
        <a:lstStyle/>
        <a:p>
          <a:r>
            <a:rPr lang="en-US"/>
            <a:t>Routing Protocols</a:t>
          </a:r>
        </a:p>
      </dgm:t>
    </dgm:pt>
    <dgm:pt modelId="{5E16A784-4736-4C94-AD73-1236EF198C90}" type="parTrans" cxnId="{42B647BC-9AAE-4B2A-BFE2-28C4D7D243CB}">
      <dgm:prSet/>
      <dgm:spPr/>
      <dgm:t>
        <a:bodyPr/>
        <a:lstStyle/>
        <a:p>
          <a:endParaRPr lang="en-CA"/>
        </a:p>
      </dgm:t>
    </dgm:pt>
    <dgm:pt modelId="{344C2CAC-2AAC-45AA-89B3-8469D1510AF4}" type="sibTrans" cxnId="{42B647BC-9AAE-4B2A-BFE2-28C4D7D243CB}">
      <dgm:prSet/>
      <dgm:spPr/>
      <dgm:t>
        <a:bodyPr/>
        <a:lstStyle/>
        <a:p>
          <a:endParaRPr lang="en-CA"/>
        </a:p>
      </dgm:t>
    </dgm:pt>
    <dgm:pt modelId="{82D19070-9716-4418-8DBE-E8140D3DED27}">
      <dgm:prSet/>
      <dgm:spPr/>
      <dgm:t>
        <a:bodyPr/>
        <a:lstStyle/>
        <a:p>
          <a:r>
            <a:rPr lang="en-US"/>
            <a:t>AODV</a:t>
          </a:r>
        </a:p>
      </dgm:t>
    </dgm:pt>
    <dgm:pt modelId="{53E9223C-737F-4A7F-BF78-7FC4B2CF5453}" type="parTrans" cxnId="{82D02548-BF9B-41E1-A630-5C100A17C90D}">
      <dgm:prSet/>
      <dgm:spPr/>
      <dgm:t>
        <a:bodyPr/>
        <a:lstStyle/>
        <a:p>
          <a:endParaRPr lang="en-CA"/>
        </a:p>
      </dgm:t>
    </dgm:pt>
    <dgm:pt modelId="{6F8804E1-CE23-4211-B23A-90E3C9330D75}" type="sibTrans" cxnId="{82D02548-BF9B-41E1-A630-5C100A17C90D}">
      <dgm:prSet/>
      <dgm:spPr/>
      <dgm:t>
        <a:bodyPr/>
        <a:lstStyle/>
        <a:p>
          <a:endParaRPr lang="en-CA"/>
        </a:p>
      </dgm:t>
    </dgm:pt>
    <dgm:pt modelId="{9BC125AB-2526-4A4F-B521-1C91758E06BD}">
      <dgm:prSet/>
      <dgm:spPr/>
      <dgm:t>
        <a:bodyPr/>
        <a:lstStyle/>
        <a:p>
          <a:r>
            <a:rPr lang="en-US"/>
            <a:t>OLSR</a:t>
          </a:r>
        </a:p>
      </dgm:t>
    </dgm:pt>
    <dgm:pt modelId="{A989090B-681B-41D3-93DA-4B8E1BC1CE48}" type="parTrans" cxnId="{7635826B-5C06-406A-B271-AB832CB6C623}">
      <dgm:prSet/>
      <dgm:spPr/>
      <dgm:t>
        <a:bodyPr/>
        <a:lstStyle/>
        <a:p>
          <a:endParaRPr lang="en-CA"/>
        </a:p>
      </dgm:t>
    </dgm:pt>
    <dgm:pt modelId="{6978DD22-B505-408B-99C0-346775846B63}" type="sibTrans" cxnId="{7635826B-5C06-406A-B271-AB832CB6C623}">
      <dgm:prSet/>
      <dgm:spPr/>
      <dgm:t>
        <a:bodyPr/>
        <a:lstStyle/>
        <a:p>
          <a:endParaRPr lang="en-CA"/>
        </a:p>
      </dgm:t>
    </dgm:pt>
    <dgm:pt modelId="{25F38EFB-CB4C-474A-8782-EF086AED4EB3}">
      <dgm:prSet/>
      <dgm:spPr/>
      <dgm:t>
        <a:bodyPr/>
        <a:lstStyle/>
        <a:p>
          <a:r>
            <a:rPr lang="en-US"/>
            <a:t>DSR</a:t>
          </a:r>
        </a:p>
      </dgm:t>
    </dgm:pt>
    <dgm:pt modelId="{7A6D0B6C-5712-4478-A6D6-D0CE94124E91}" type="parTrans" cxnId="{EC8DF78D-3400-4A36-8ED7-920CE173FAC7}">
      <dgm:prSet/>
      <dgm:spPr/>
      <dgm:t>
        <a:bodyPr/>
        <a:lstStyle/>
        <a:p>
          <a:endParaRPr lang="en-CA"/>
        </a:p>
      </dgm:t>
    </dgm:pt>
    <dgm:pt modelId="{08682A11-4604-40AF-BA7D-7F1F3617FB84}" type="sibTrans" cxnId="{EC8DF78D-3400-4A36-8ED7-920CE173FAC7}">
      <dgm:prSet/>
      <dgm:spPr/>
      <dgm:t>
        <a:bodyPr/>
        <a:lstStyle/>
        <a:p>
          <a:endParaRPr lang="en-CA"/>
        </a:p>
      </dgm:t>
    </dgm:pt>
    <dgm:pt modelId="{C5D827FD-8888-4DBD-A9E0-4AEE3383EB26}">
      <dgm:prSet/>
      <dgm:spPr/>
      <dgm:t>
        <a:bodyPr/>
        <a:lstStyle/>
        <a:p>
          <a:r>
            <a:rPr lang="en-US"/>
            <a:t>Self-healing</a:t>
          </a:r>
        </a:p>
      </dgm:t>
    </dgm:pt>
    <dgm:pt modelId="{F6C3B45A-847A-4CD6-8F8F-EED34FF77A2C}" type="parTrans" cxnId="{7C0B3E9B-4789-4780-8073-55DE11ABED23}">
      <dgm:prSet/>
      <dgm:spPr/>
      <dgm:t>
        <a:bodyPr/>
        <a:lstStyle/>
        <a:p>
          <a:endParaRPr lang="en-CA"/>
        </a:p>
      </dgm:t>
    </dgm:pt>
    <dgm:pt modelId="{E0A37E19-2F35-4042-A585-52F452F7076A}" type="sibTrans" cxnId="{7C0B3E9B-4789-4780-8073-55DE11ABED23}">
      <dgm:prSet/>
      <dgm:spPr/>
      <dgm:t>
        <a:bodyPr/>
        <a:lstStyle/>
        <a:p>
          <a:endParaRPr lang="en-CA"/>
        </a:p>
      </dgm:t>
    </dgm:pt>
    <dgm:pt modelId="{05DE153A-05BB-4D43-A525-9F3C899349F6}">
      <dgm:prSet/>
      <dgm:spPr/>
      <dgm:t>
        <a:bodyPr/>
        <a:lstStyle/>
        <a:p>
          <a:r>
            <a:rPr lang="en-CA"/>
            <a:t>Sensor Networks</a:t>
          </a:r>
        </a:p>
      </dgm:t>
    </dgm:pt>
    <dgm:pt modelId="{86F2D5DF-3CF1-467C-9AB7-B5CD12E1ADFC}" type="parTrans" cxnId="{2526931A-EE36-4081-8955-01D0CD0A2F04}">
      <dgm:prSet/>
      <dgm:spPr/>
      <dgm:t>
        <a:bodyPr/>
        <a:lstStyle/>
        <a:p>
          <a:endParaRPr lang="en-CA"/>
        </a:p>
      </dgm:t>
    </dgm:pt>
    <dgm:pt modelId="{B1EDD278-B1A7-4143-8E95-BF7758D4C226}" type="sibTrans" cxnId="{2526931A-EE36-4081-8955-01D0CD0A2F04}">
      <dgm:prSet/>
      <dgm:spPr/>
      <dgm:t>
        <a:bodyPr/>
        <a:lstStyle/>
        <a:p>
          <a:endParaRPr lang="en-CA"/>
        </a:p>
      </dgm:t>
    </dgm:pt>
    <dgm:pt modelId="{F3F3F501-FAC9-41AE-A071-28BC1FB2BAAE}">
      <dgm:prSet/>
      <dgm:spPr/>
      <dgm:t>
        <a:bodyPr/>
        <a:lstStyle/>
        <a:p>
          <a:r>
            <a:rPr lang="en-CA"/>
            <a:t>Personal Area networks</a:t>
          </a:r>
        </a:p>
      </dgm:t>
    </dgm:pt>
    <dgm:pt modelId="{E958CD03-1F80-412D-8977-9625D4575C1B}" type="parTrans" cxnId="{F5201F41-293A-4E99-A11F-46752B877313}">
      <dgm:prSet/>
      <dgm:spPr/>
      <dgm:t>
        <a:bodyPr/>
        <a:lstStyle/>
        <a:p>
          <a:endParaRPr lang="en-CA"/>
        </a:p>
      </dgm:t>
    </dgm:pt>
    <dgm:pt modelId="{182D3024-0D0C-4FBF-9699-A349B60E3F73}" type="sibTrans" cxnId="{F5201F41-293A-4E99-A11F-46752B877313}">
      <dgm:prSet/>
      <dgm:spPr/>
      <dgm:t>
        <a:bodyPr/>
        <a:lstStyle/>
        <a:p>
          <a:endParaRPr lang="en-CA"/>
        </a:p>
      </dgm:t>
    </dgm:pt>
    <dgm:pt modelId="{06ACCBD8-F769-47F7-85D6-B5220C0FC50B}" type="pres">
      <dgm:prSet presAssocID="{783F81E2-08C8-44D6-BDF0-A21DD5643F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120F01-56FA-4470-8D45-91C897E9E2A0}" type="pres">
      <dgm:prSet presAssocID="{C70304D5-9D34-47EB-94B5-DDA1D423F712}" presName="root" presStyleCnt="0"/>
      <dgm:spPr/>
    </dgm:pt>
    <dgm:pt modelId="{721B111E-E6ED-4F79-BC7E-4D490A765680}" type="pres">
      <dgm:prSet presAssocID="{C70304D5-9D34-47EB-94B5-DDA1D423F712}" presName="rootComposite" presStyleCnt="0"/>
      <dgm:spPr/>
    </dgm:pt>
    <dgm:pt modelId="{3E438E59-6370-4B09-830E-5095EC7BF2A6}" type="pres">
      <dgm:prSet presAssocID="{C70304D5-9D34-47EB-94B5-DDA1D423F712}" presName="rootText" presStyleLbl="node1" presStyleIdx="0" presStyleCnt="4"/>
      <dgm:spPr/>
    </dgm:pt>
    <dgm:pt modelId="{78CADDCF-14B7-49F7-BADC-85C67CE30EF1}" type="pres">
      <dgm:prSet presAssocID="{C70304D5-9D34-47EB-94B5-DDA1D423F712}" presName="rootConnector" presStyleLbl="node1" presStyleIdx="0" presStyleCnt="4"/>
      <dgm:spPr/>
    </dgm:pt>
    <dgm:pt modelId="{4CCCF80F-BA3A-4570-82BF-FEDF95FAD1E4}" type="pres">
      <dgm:prSet presAssocID="{C70304D5-9D34-47EB-94B5-DDA1D423F712}" presName="childShape" presStyleCnt="0"/>
      <dgm:spPr/>
    </dgm:pt>
    <dgm:pt modelId="{947FEDCE-F8AC-4BD2-B991-14F67259D3EA}" type="pres">
      <dgm:prSet presAssocID="{EEA63C42-54DE-48A4-9674-8F19ED5B6EE8}" presName="Name13" presStyleLbl="parChTrans1D2" presStyleIdx="0" presStyleCnt="9"/>
      <dgm:spPr/>
    </dgm:pt>
    <dgm:pt modelId="{3AE92912-281D-4683-9B5C-37D7CBAB81AE}" type="pres">
      <dgm:prSet presAssocID="{CB9BA6AE-380D-417F-9174-5D02417207A9}" presName="childText" presStyleLbl="bgAcc1" presStyleIdx="0" presStyleCnt="9">
        <dgm:presLayoutVars>
          <dgm:bulletEnabled val="1"/>
        </dgm:presLayoutVars>
      </dgm:prSet>
      <dgm:spPr/>
    </dgm:pt>
    <dgm:pt modelId="{B254DF40-9556-4AB2-9F7D-62B9019D32A6}" type="pres">
      <dgm:prSet presAssocID="{92E05F81-7074-43D7-9B8E-EFBC7E81E6F3}" presName="Name13" presStyleLbl="parChTrans1D2" presStyleIdx="1" presStyleCnt="9"/>
      <dgm:spPr/>
    </dgm:pt>
    <dgm:pt modelId="{A0BF292A-8185-4D25-A7D3-B53C3934A17A}" type="pres">
      <dgm:prSet presAssocID="{6E90641F-4FBC-4990-A697-75194F9AE367}" presName="childText" presStyleLbl="bgAcc1" presStyleIdx="1" presStyleCnt="9">
        <dgm:presLayoutVars>
          <dgm:bulletEnabled val="1"/>
        </dgm:presLayoutVars>
      </dgm:prSet>
      <dgm:spPr/>
    </dgm:pt>
    <dgm:pt modelId="{BA46C694-9B51-4E8C-81FF-B2E0C0D14BE7}" type="pres">
      <dgm:prSet presAssocID="{BA6C7A6A-69CE-412E-AA77-D7C69A70455C}" presName="root" presStyleCnt="0"/>
      <dgm:spPr/>
    </dgm:pt>
    <dgm:pt modelId="{36A272FE-107A-43A3-8D06-DE6CA682B01E}" type="pres">
      <dgm:prSet presAssocID="{BA6C7A6A-69CE-412E-AA77-D7C69A70455C}" presName="rootComposite" presStyleCnt="0"/>
      <dgm:spPr/>
    </dgm:pt>
    <dgm:pt modelId="{DF4FAD0C-2844-4CF1-A51C-60E326F77B47}" type="pres">
      <dgm:prSet presAssocID="{BA6C7A6A-69CE-412E-AA77-D7C69A70455C}" presName="rootText" presStyleLbl="node1" presStyleIdx="1" presStyleCnt="4"/>
      <dgm:spPr/>
    </dgm:pt>
    <dgm:pt modelId="{FD26FD98-E4EE-4AA2-97E5-2B28BB2F046D}" type="pres">
      <dgm:prSet presAssocID="{BA6C7A6A-69CE-412E-AA77-D7C69A70455C}" presName="rootConnector" presStyleLbl="node1" presStyleIdx="1" presStyleCnt="4"/>
      <dgm:spPr/>
    </dgm:pt>
    <dgm:pt modelId="{99A9A231-E3A5-4476-AB1C-0B92AF3514A9}" type="pres">
      <dgm:prSet presAssocID="{BA6C7A6A-69CE-412E-AA77-D7C69A70455C}" presName="childShape" presStyleCnt="0"/>
      <dgm:spPr/>
    </dgm:pt>
    <dgm:pt modelId="{5F1EDFA9-DA5A-46E1-B040-AF45B4DCDC73}" type="pres">
      <dgm:prSet presAssocID="{07080D4D-523D-40C2-80A8-33425CB7674E}" presName="Name13" presStyleLbl="parChTrans1D2" presStyleIdx="2" presStyleCnt="9"/>
      <dgm:spPr/>
    </dgm:pt>
    <dgm:pt modelId="{B5C4C6B6-0D62-430B-87E9-37B71DF8F40E}" type="pres">
      <dgm:prSet presAssocID="{CCDF111C-7A70-436D-B0C2-4BB4EF0E63B3}" presName="childText" presStyleLbl="bgAcc1" presStyleIdx="2" presStyleCnt="9">
        <dgm:presLayoutVars>
          <dgm:bulletEnabled val="1"/>
        </dgm:presLayoutVars>
      </dgm:prSet>
      <dgm:spPr/>
    </dgm:pt>
    <dgm:pt modelId="{73DED069-F763-47C1-B025-122EF1C5E7AD}" type="pres">
      <dgm:prSet presAssocID="{86F2D5DF-3CF1-467C-9AB7-B5CD12E1ADFC}" presName="Name13" presStyleLbl="parChTrans1D2" presStyleIdx="3" presStyleCnt="9"/>
      <dgm:spPr/>
    </dgm:pt>
    <dgm:pt modelId="{6649BA23-8137-481F-B701-02E74927DB6F}" type="pres">
      <dgm:prSet presAssocID="{05DE153A-05BB-4D43-A525-9F3C899349F6}" presName="childText" presStyleLbl="bgAcc1" presStyleIdx="3" presStyleCnt="9">
        <dgm:presLayoutVars>
          <dgm:bulletEnabled val="1"/>
        </dgm:presLayoutVars>
      </dgm:prSet>
      <dgm:spPr/>
    </dgm:pt>
    <dgm:pt modelId="{B8902E0F-C962-4E8D-960A-1DCFD1C20409}" type="pres">
      <dgm:prSet presAssocID="{E958CD03-1F80-412D-8977-9625D4575C1B}" presName="Name13" presStyleLbl="parChTrans1D2" presStyleIdx="4" presStyleCnt="9"/>
      <dgm:spPr/>
    </dgm:pt>
    <dgm:pt modelId="{81A89A1C-6C93-433F-99F1-44DB0606FCA5}" type="pres">
      <dgm:prSet presAssocID="{F3F3F501-FAC9-41AE-A071-28BC1FB2BAAE}" presName="childText" presStyleLbl="bgAcc1" presStyleIdx="4" presStyleCnt="9">
        <dgm:presLayoutVars>
          <dgm:bulletEnabled val="1"/>
        </dgm:presLayoutVars>
      </dgm:prSet>
      <dgm:spPr/>
    </dgm:pt>
    <dgm:pt modelId="{A03F409D-31B7-4833-BBF8-DC255FBDD0D5}" type="pres">
      <dgm:prSet presAssocID="{63F5305B-D13A-4013-91AB-D2E48ED812E0}" presName="root" presStyleCnt="0"/>
      <dgm:spPr/>
    </dgm:pt>
    <dgm:pt modelId="{259AF161-21B0-4FF0-BCE9-4139771DB13D}" type="pres">
      <dgm:prSet presAssocID="{63F5305B-D13A-4013-91AB-D2E48ED812E0}" presName="rootComposite" presStyleCnt="0"/>
      <dgm:spPr/>
    </dgm:pt>
    <dgm:pt modelId="{A76B3205-55D8-4BE6-8A91-80FB137DC7CA}" type="pres">
      <dgm:prSet presAssocID="{63F5305B-D13A-4013-91AB-D2E48ED812E0}" presName="rootText" presStyleLbl="node1" presStyleIdx="2" presStyleCnt="4"/>
      <dgm:spPr/>
    </dgm:pt>
    <dgm:pt modelId="{CB54A25A-AD17-48DC-B71C-79ED9555E5F3}" type="pres">
      <dgm:prSet presAssocID="{63F5305B-D13A-4013-91AB-D2E48ED812E0}" presName="rootConnector" presStyleLbl="node1" presStyleIdx="2" presStyleCnt="4"/>
      <dgm:spPr/>
    </dgm:pt>
    <dgm:pt modelId="{ECE59B0E-A1C5-4575-82E3-EBF21C9F649E}" type="pres">
      <dgm:prSet presAssocID="{63F5305B-D13A-4013-91AB-D2E48ED812E0}" presName="childShape" presStyleCnt="0"/>
      <dgm:spPr/>
    </dgm:pt>
    <dgm:pt modelId="{B0CA7413-89E1-40B5-AE9A-0CACB8832A92}" type="pres">
      <dgm:prSet presAssocID="{F6C3B45A-847A-4CD6-8F8F-EED34FF77A2C}" presName="Name13" presStyleLbl="parChTrans1D2" presStyleIdx="5" presStyleCnt="9"/>
      <dgm:spPr/>
    </dgm:pt>
    <dgm:pt modelId="{6438C609-1A33-40CC-9F19-273F031FC5F3}" type="pres">
      <dgm:prSet presAssocID="{C5D827FD-8888-4DBD-A9E0-4AEE3383EB26}" presName="childText" presStyleLbl="bgAcc1" presStyleIdx="5" presStyleCnt="9">
        <dgm:presLayoutVars>
          <dgm:bulletEnabled val="1"/>
        </dgm:presLayoutVars>
      </dgm:prSet>
      <dgm:spPr/>
    </dgm:pt>
    <dgm:pt modelId="{1D793382-11E2-4239-9720-BCD102D1D128}" type="pres">
      <dgm:prSet presAssocID="{437C4F8B-B7FA-4542-9AF8-7F758175CBF0}" presName="root" presStyleCnt="0"/>
      <dgm:spPr/>
    </dgm:pt>
    <dgm:pt modelId="{CC611441-0A9E-49C4-BD98-1CBBCDEB0988}" type="pres">
      <dgm:prSet presAssocID="{437C4F8B-B7FA-4542-9AF8-7F758175CBF0}" presName="rootComposite" presStyleCnt="0"/>
      <dgm:spPr/>
    </dgm:pt>
    <dgm:pt modelId="{D7423780-9D51-46D0-8887-C7E9F652FEA4}" type="pres">
      <dgm:prSet presAssocID="{437C4F8B-B7FA-4542-9AF8-7F758175CBF0}" presName="rootText" presStyleLbl="node1" presStyleIdx="3" presStyleCnt="4"/>
      <dgm:spPr/>
    </dgm:pt>
    <dgm:pt modelId="{5A9F84A4-8AF9-4C03-B8C2-C1B6314FECBC}" type="pres">
      <dgm:prSet presAssocID="{437C4F8B-B7FA-4542-9AF8-7F758175CBF0}" presName="rootConnector" presStyleLbl="node1" presStyleIdx="3" presStyleCnt="4"/>
      <dgm:spPr/>
    </dgm:pt>
    <dgm:pt modelId="{8BEBB051-9C80-48BF-954A-C7A6192B8477}" type="pres">
      <dgm:prSet presAssocID="{437C4F8B-B7FA-4542-9AF8-7F758175CBF0}" presName="childShape" presStyleCnt="0"/>
      <dgm:spPr/>
    </dgm:pt>
    <dgm:pt modelId="{425B76DA-5E58-4C61-AC71-6B87F2A5DBDA}" type="pres">
      <dgm:prSet presAssocID="{53E9223C-737F-4A7F-BF78-7FC4B2CF5453}" presName="Name13" presStyleLbl="parChTrans1D2" presStyleIdx="6" presStyleCnt="9"/>
      <dgm:spPr/>
    </dgm:pt>
    <dgm:pt modelId="{C6ED9864-EC41-45D2-95BF-5C42AFF442C6}" type="pres">
      <dgm:prSet presAssocID="{82D19070-9716-4418-8DBE-E8140D3DED27}" presName="childText" presStyleLbl="bgAcc1" presStyleIdx="6" presStyleCnt="9">
        <dgm:presLayoutVars>
          <dgm:bulletEnabled val="1"/>
        </dgm:presLayoutVars>
      </dgm:prSet>
      <dgm:spPr/>
    </dgm:pt>
    <dgm:pt modelId="{B7E1CBDB-D2A4-4370-B287-DA670430B616}" type="pres">
      <dgm:prSet presAssocID="{A989090B-681B-41D3-93DA-4B8E1BC1CE48}" presName="Name13" presStyleLbl="parChTrans1D2" presStyleIdx="7" presStyleCnt="9"/>
      <dgm:spPr/>
    </dgm:pt>
    <dgm:pt modelId="{4FA425DF-6816-42AD-BD66-C57069D8D390}" type="pres">
      <dgm:prSet presAssocID="{9BC125AB-2526-4A4F-B521-1C91758E06BD}" presName="childText" presStyleLbl="bgAcc1" presStyleIdx="7" presStyleCnt="9">
        <dgm:presLayoutVars>
          <dgm:bulletEnabled val="1"/>
        </dgm:presLayoutVars>
      </dgm:prSet>
      <dgm:spPr/>
    </dgm:pt>
    <dgm:pt modelId="{7D329EC1-9B2D-4FF8-B0A1-44E580F6023D}" type="pres">
      <dgm:prSet presAssocID="{7A6D0B6C-5712-4478-A6D6-D0CE94124E91}" presName="Name13" presStyleLbl="parChTrans1D2" presStyleIdx="8" presStyleCnt="9"/>
      <dgm:spPr/>
    </dgm:pt>
    <dgm:pt modelId="{80CEEBD3-3F15-4485-9B7B-69E0E4F8D22C}" type="pres">
      <dgm:prSet presAssocID="{25F38EFB-CB4C-474A-8782-EF086AED4EB3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70C52609-5D10-4833-A689-ABF706D8B585}" srcId="{783F81E2-08C8-44D6-BDF0-A21DD5643FE4}" destId="{C70304D5-9D34-47EB-94B5-DDA1D423F712}" srcOrd="0" destOrd="0" parTransId="{3CC83D18-9A82-4F2D-AB52-A42BAE8B844A}" sibTransId="{EF767C47-89B3-49CA-A099-1946AD54D0DA}"/>
    <dgm:cxn modelId="{2526931A-EE36-4081-8955-01D0CD0A2F04}" srcId="{BA6C7A6A-69CE-412E-AA77-D7C69A70455C}" destId="{05DE153A-05BB-4D43-A525-9F3C899349F6}" srcOrd="1" destOrd="0" parTransId="{86F2D5DF-3CF1-467C-9AB7-B5CD12E1ADFC}" sibTransId="{B1EDD278-B1A7-4143-8E95-BF7758D4C226}"/>
    <dgm:cxn modelId="{D4E8901D-393D-4A49-AFB5-72A4C5FDE1B6}" type="presOf" srcId="{437C4F8B-B7FA-4542-9AF8-7F758175CBF0}" destId="{5A9F84A4-8AF9-4C03-B8C2-C1B6314FECBC}" srcOrd="1" destOrd="0" presId="urn:microsoft.com/office/officeart/2005/8/layout/hierarchy3"/>
    <dgm:cxn modelId="{6E146C25-7C72-4A84-A828-E86C095B35D3}" type="presOf" srcId="{07080D4D-523D-40C2-80A8-33425CB7674E}" destId="{5F1EDFA9-DA5A-46E1-B040-AF45B4DCDC73}" srcOrd="0" destOrd="0" presId="urn:microsoft.com/office/officeart/2005/8/layout/hierarchy3"/>
    <dgm:cxn modelId="{2AB28138-615C-4D47-AE61-5F5B9A5968A0}" srcId="{C70304D5-9D34-47EB-94B5-DDA1D423F712}" destId="{6E90641F-4FBC-4990-A697-75194F9AE367}" srcOrd="1" destOrd="0" parTransId="{92E05F81-7074-43D7-9B8E-EFBC7E81E6F3}" sibTransId="{733FFB2C-90F7-4811-84EA-AC5E1782063E}"/>
    <dgm:cxn modelId="{29B5035C-047D-430C-88C5-BE38B2F1EA87}" type="presOf" srcId="{9BC125AB-2526-4A4F-B521-1C91758E06BD}" destId="{4FA425DF-6816-42AD-BD66-C57069D8D390}" srcOrd="0" destOrd="0" presId="urn:microsoft.com/office/officeart/2005/8/layout/hierarchy3"/>
    <dgm:cxn modelId="{F5201F41-293A-4E99-A11F-46752B877313}" srcId="{BA6C7A6A-69CE-412E-AA77-D7C69A70455C}" destId="{F3F3F501-FAC9-41AE-A071-28BC1FB2BAAE}" srcOrd="2" destOrd="0" parTransId="{E958CD03-1F80-412D-8977-9625D4575C1B}" sibTransId="{182D3024-0D0C-4FBF-9699-A349B60E3F73}"/>
    <dgm:cxn modelId="{57AD4163-2352-42C6-8BD5-7F92262B04B8}" type="presOf" srcId="{EEA63C42-54DE-48A4-9674-8F19ED5B6EE8}" destId="{947FEDCE-F8AC-4BD2-B991-14F67259D3EA}" srcOrd="0" destOrd="0" presId="urn:microsoft.com/office/officeart/2005/8/layout/hierarchy3"/>
    <dgm:cxn modelId="{82D02548-BF9B-41E1-A630-5C100A17C90D}" srcId="{437C4F8B-B7FA-4542-9AF8-7F758175CBF0}" destId="{82D19070-9716-4418-8DBE-E8140D3DED27}" srcOrd="0" destOrd="0" parTransId="{53E9223C-737F-4A7F-BF78-7FC4B2CF5453}" sibTransId="{6F8804E1-CE23-4211-B23A-90E3C9330D75}"/>
    <dgm:cxn modelId="{8417D04A-3635-46DE-A873-0147F6C8314B}" type="presOf" srcId="{437C4F8B-B7FA-4542-9AF8-7F758175CBF0}" destId="{D7423780-9D51-46D0-8887-C7E9F652FEA4}" srcOrd="0" destOrd="0" presId="urn:microsoft.com/office/officeart/2005/8/layout/hierarchy3"/>
    <dgm:cxn modelId="{7635826B-5C06-406A-B271-AB832CB6C623}" srcId="{437C4F8B-B7FA-4542-9AF8-7F758175CBF0}" destId="{9BC125AB-2526-4A4F-B521-1C91758E06BD}" srcOrd="1" destOrd="0" parTransId="{A989090B-681B-41D3-93DA-4B8E1BC1CE48}" sibTransId="{6978DD22-B505-408B-99C0-346775846B63}"/>
    <dgm:cxn modelId="{19D7076F-8E8E-47BC-9A38-5BDFFF10C3BE}" type="presOf" srcId="{86F2D5DF-3CF1-467C-9AB7-B5CD12E1ADFC}" destId="{73DED069-F763-47C1-B025-122EF1C5E7AD}" srcOrd="0" destOrd="0" presId="urn:microsoft.com/office/officeart/2005/8/layout/hierarchy3"/>
    <dgm:cxn modelId="{28186354-FA56-42B9-A0A2-51554D45C8C4}" type="presOf" srcId="{BA6C7A6A-69CE-412E-AA77-D7C69A70455C}" destId="{FD26FD98-E4EE-4AA2-97E5-2B28BB2F046D}" srcOrd="1" destOrd="0" presId="urn:microsoft.com/office/officeart/2005/8/layout/hierarchy3"/>
    <dgm:cxn modelId="{B70ADD54-464D-40DE-810C-1D045046C053}" type="presOf" srcId="{C70304D5-9D34-47EB-94B5-DDA1D423F712}" destId="{3E438E59-6370-4B09-830E-5095EC7BF2A6}" srcOrd="0" destOrd="0" presId="urn:microsoft.com/office/officeart/2005/8/layout/hierarchy3"/>
    <dgm:cxn modelId="{E343CF79-453D-4A5F-AF5D-C12001A28C2A}" type="presOf" srcId="{05DE153A-05BB-4D43-A525-9F3C899349F6}" destId="{6649BA23-8137-481F-B701-02E74927DB6F}" srcOrd="0" destOrd="0" presId="urn:microsoft.com/office/officeart/2005/8/layout/hierarchy3"/>
    <dgm:cxn modelId="{57D4FB8B-5982-4AA8-BDBD-4814BC6EDB7A}" type="presOf" srcId="{92E05F81-7074-43D7-9B8E-EFBC7E81E6F3}" destId="{B254DF40-9556-4AB2-9F7D-62B9019D32A6}" srcOrd="0" destOrd="0" presId="urn:microsoft.com/office/officeart/2005/8/layout/hierarchy3"/>
    <dgm:cxn modelId="{EC8DF78D-3400-4A36-8ED7-920CE173FAC7}" srcId="{437C4F8B-B7FA-4542-9AF8-7F758175CBF0}" destId="{25F38EFB-CB4C-474A-8782-EF086AED4EB3}" srcOrd="2" destOrd="0" parTransId="{7A6D0B6C-5712-4478-A6D6-D0CE94124E91}" sibTransId="{08682A11-4604-40AF-BA7D-7F1F3617FB84}"/>
    <dgm:cxn modelId="{02963091-0C7F-416C-914D-DE46F7BDFA2B}" type="presOf" srcId="{6E90641F-4FBC-4990-A697-75194F9AE367}" destId="{A0BF292A-8185-4D25-A7D3-B53C3934A17A}" srcOrd="0" destOrd="0" presId="urn:microsoft.com/office/officeart/2005/8/layout/hierarchy3"/>
    <dgm:cxn modelId="{B78F4B95-5591-40E7-8F23-5C262C9BE668}" type="presOf" srcId="{63F5305B-D13A-4013-91AB-D2E48ED812E0}" destId="{CB54A25A-AD17-48DC-B71C-79ED9555E5F3}" srcOrd="1" destOrd="0" presId="urn:microsoft.com/office/officeart/2005/8/layout/hierarchy3"/>
    <dgm:cxn modelId="{79FBD796-0AF2-4553-A713-EAE1EC017490}" type="presOf" srcId="{F6C3B45A-847A-4CD6-8F8F-EED34FF77A2C}" destId="{B0CA7413-89E1-40B5-AE9A-0CACB8832A92}" srcOrd="0" destOrd="0" presId="urn:microsoft.com/office/officeart/2005/8/layout/hierarchy3"/>
    <dgm:cxn modelId="{7C318B97-AAE8-47BF-B44B-1461D42D2491}" type="presOf" srcId="{7A6D0B6C-5712-4478-A6D6-D0CE94124E91}" destId="{7D329EC1-9B2D-4FF8-B0A1-44E580F6023D}" srcOrd="0" destOrd="0" presId="urn:microsoft.com/office/officeart/2005/8/layout/hierarchy3"/>
    <dgm:cxn modelId="{7C0B3E9B-4789-4780-8073-55DE11ABED23}" srcId="{63F5305B-D13A-4013-91AB-D2E48ED812E0}" destId="{C5D827FD-8888-4DBD-A9E0-4AEE3383EB26}" srcOrd="0" destOrd="0" parTransId="{F6C3B45A-847A-4CD6-8F8F-EED34FF77A2C}" sibTransId="{E0A37E19-2F35-4042-A585-52F452F7076A}"/>
    <dgm:cxn modelId="{4A5691A4-7BC2-47B5-B27A-28FB3D37D2AB}" type="presOf" srcId="{E958CD03-1F80-412D-8977-9625D4575C1B}" destId="{B8902E0F-C962-4E8D-960A-1DCFD1C20409}" srcOrd="0" destOrd="0" presId="urn:microsoft.com/office/officeart/2005/8/layout/hierarchy3"/>
    <dgm:cxn modelId="{51A8E5A8-F934-405F-9435-A86F6A918E23}" type="presOf" srcId="{CB9BA6AE-380D-417F-9174-5D02417207A9}" destId="{3AE92912-281D-4683-9B5C-37D7CBAB81AE}" srcOrd="0" destOrd="0" presId="urn:microsoft.com/office/officeart/2005/8/layout/hierarchy3"/>
    <dgm:cxn modelId="{6E5DB8AB-8D5B-4517-ABD5-5BCE5279E8F6}" type="presOf" srcId="{783F81E2-08C8-44D6-BDF0-A21DD5643FE4}" destId="{06ACCBD8-F769-47F7-85D6-B5220C0FC50B}" srcOrd="0" destOrd="0" presId="urn:microsoft.com/office/officeart/2005/8/layout/hierarchy3"/>
    <dgm:cxn modelId="{B9828EBB-6E5D-4F68-83DE-C6F9B6C458E5}" type="presOf" srcId="{BA6C7A6A-69CE-412E-AA77-D7C69A70455C}" destId="{DF4FAD0C-2844-4CF1-A51C-60E326F77B47}" srcOrd="0" destOrd="0" presId="urn:microsoft.com/office/officeart/2005/8/layout/hierarchy3"/>
    <dgm:cxn modelId="{42B647BC-9AAE-4B2A-BFE2-28C4D7D243CB}" srcId="{783F81E2-08C8-44D6-BDF0-A21DD5643FE4}" destId="{437C4F8B-B7FA-4542-9AF8-7F758175CBF0}" srcOrd="3" destOrd="0" parTransId="{5E16A784-4736-4C94-AD73-1236EF198C90}" sibTransId="{344C2CAC-2AAC-45AA-89B3-8469D1510AF4}"/>
    <dgm:cxn modelId="{847371C0-6D9E-41C8-85B1-9F4D536E9369}" srcId="{BA6C7A6A-69CE-412E-AA77-D7C69A70455C}" destId="{CCDF111C-7A70-436D-B0C2-4BB4EF0E63B3}" srcOrd="0" destOrd="0" parTransId="{07080D4D-523D-40C2-80A8-33425CB7674E}" sibTransId="{E07E022F-8C22-436F-8362-C744F5B21F76}"/>
    <dgm:cxn modelId="{C5A2D6C4-92CB-4F41-B2EC-55D8E4AE5A8F}" srcId="{C70304D5-9D34-47EB-94B5-DDA1D423F712}" destId="{CB9BA6AE-380D-417F-9174-5D02417207A9}" srcOrd="0" destOrd="0" parTransId="{EEA63C42-54DE-48A4-9674-8F19ED5B6EE8}" sibTransId="{28943B77-8F02-4CE2-9D00-C20C66C348A7}"/>
    <dgm:cxn modelId="{E31E83C5-0BFE-41FE-AD73-83986E8491B7}" type="presOf" srcId="{82D19070-9716-4418-8DBE-E8140D3DED27}" destId="{C6ED9864-EC41-45D2-95BF-5C42AFF442C6}" srcOrd="0" destOrd="0" presId="urn:microsoft.com/office/officeart/2005/8/layout/hierarchy3"/>
    <dgm:cxn modelId="{5D17F9C8-5CE7-47F9-9D48-E19610CFB10A}" type="presOf" srcId="{F3F3F501-FAC9-41AE-A071-28BC1FB2BAAE}" destId="{81A89A1C-6C93-433F-99F1-44DB0606FCA5}" srcOrd="0" destOrd="0" presId="urn:microsoft.com/office/officeart/2005/8/layout/hierarchy3"/>
    <dgm:cxn modelId="{7E4A04CB-8A0C-48E8-AFAA-8CBDCB15B051}" srcId="{783F81E2-08C8-44D6-BDF0-A21DD5643FE4}" destId="{BA6C7A6A-69CE-412E-AA77-D7C69A70455C}" srcOrd="1" destOrd="0" parTransId="{143FA2BD-41CC-467A-BE61-8E3BCCBB04C3}" sibTransId="{6A9B79B8-7EF2-4A2A-8C7A-828B02859594}"/>
    <dgm:cxn modelId="{0A7222CF-3594-4997-A6DF-A0715453F82F}" type="presOf" srcId="{C70304D5-9D34-47EB-94B5-DDA1D423F712}" destId="{78CADDCF-14B7-49F7-BADC-85C67CE30EF1}" srcOrd="1" destOrd="0" presId="urn:microsoft.com/office/officeart/2005/8/layout/hierarchy3"/>
    <dgm:cxn modelId="{A65B9FD6-3E59-40C7-8F24-B684ED17D158}" type="presOf" srcId="{CCDF111C-7A70-436D-B0C2-4BB4EF0E63B3}" destId="{B5C4C6B6-0D62-430B-87E9-37B71DF8F40E}" srcOrd="0" destOrd="0" presId="urn:microsoft.com/office/officeart/2005/8/layout/hierarchy3"/>
    <dgm:cxn modelId="{BCFC45DA-BD19-4FE2-82BB-722642F89DFA}" type="presOf" srcId="{A989090B-681B-41D3-93DA-4B8E1BC1CE48}" destId="{B7E1CBDB-D2A4-4370-B287-DA670430B616}" srcOrd="0" destOrd="0" presId="urn:microsoft.com/office/officeart/2005/8/layout/hierarchy3"/>
    <dgm:cxn modelId="{660CFEE1-B4F6-4A8C-8F67-8E6480A9CA8A}" type="presOf" srcId="{63F5305B-D13A-4013-91AB-D2E48ED812E0}" destId="{A76B3205-55D8-4BE6-8A91-80FB137DC7CA}" srcOrd="0" destOrd="0" presId="urn:microsoft.com/office/officeart/2005/8/layout/hierarchy3"/>
    <dgm:cxn modelId="{9041DBE8-9B91-47DE-A367-172893C3C330}" type="presOf" srcId="{25F38EFB-CB4C-474A-8782-EF086AED4EB3}" destId="{80CEEBD3-3F15-4485-9B7B-69E0E4F8D22C}" srcOrd="0" destOrd="0" presId="urn:microsoft.com/office/officeart/2005/8/layout/hierarchy3"/>
    <dgm:cxn modelId="{57B495EB-0A4A-4018-A283-3F4C23FCE95B}" srcId="{783F81E2-08C8-44D6-BDF0-A21DD5643FE4}" destId="{63F5305B-D13A-4013-91AB-D2E48ED812E0}" srcOrd="2" destOrd="0" parTransId="{E4104D51-0FED-469F-BEF0-5B91F5A72863}" sibTransId="{93832A37-4A5F-44BF-A6A0-CFC71879573B}"/>
    <dgm:cxn modelId="{3C6495FB-2AFB-41D0-B981-E442644D9CAE}" type="presOf" srcId="{C5D827FD-8888-4DBD-A9E0-4AEE3383EB26}" destId="{6438C609-1A33-40CC-9F19-273F031FC5F3}" srcOrd="0" destOrd="0" presId="urn:microsoft.com/office/officeart/2005/8/layout/hierarchy3"/>
    <dgm:cxn modelId="{57AA52FD-7DAC-4F68-AB36-657B5A244D27}" type="presOf" srcId="{53E9223C-737F-4A7F-BF78-7FC4B2CF5453}" destId="{425B76DA-5E58-4C61-AC71-6B87F2A5DBDA}" srcOrd="0" destOrd="0" presId="urn:microsoft.com/office/officeart/2005/8/layout/hierarchy3"/>
    <dgm:cxn modelId="{81D1EB75-19A6-4BE8-891A-2BE0CD5812F5}" type="presParOf" srcId="{06ACCBD8-F769-47F7-85D6-B5220C0FC50B}" destId="{65120F01-56FA-4470-8D45-91C897E9E2A0}" srcOrd="0" destOrd="0" presId="urn:microsoft.com/office/officeart/2005/8/layout/hierarchy3"/>
    <dgm:cxn modelId="{7A00C6DF-178F-4D6B-AFD2-9D1FDEC180EB}" type="presParOf" srcId="{65120F01-56FA-4470-8D45-91C897E9E2A0}" destId="{721B111E-E6ED-4F79-BC7E-4D490A765680}" srcOrd="0" destOrd="0" presId="urn:microsoft.com/office/officeart/2005/8/layout/hierarchy3"/>
    <dgm:cxn modelId="{B4A01BAE-E9A5-454A-80F3-A54C75ABD350}" type="presParOf" srcId="{721B111E-E6ED-4F79-BC7E-4D490A765680}" destId="{3E438E59-6370-4B09-830E-5095EC7BF2A6}" srcOrd="0" destOrd="0" presId="urn:microsoft.com/office/officeart/2005/8/layout/hierarchy3"/>
    <dgm:cxn modelId="{58C7A438-5388-4352-907F-A18EBD546DD9}" type="presParOf" srcId="{721B111E-E6ED-4F79-BC7E-4D490A765680}" destId="{78CADDCF-14B7-49F7-BADC-85C67CE30EF1}" srcOrd="1" destOrd="0" presId="urn:microsoft.com/office/officeart/2005/8/layout/hierarchy3"/>
    <dgm:cxn modelId="{B239EEBE-891A-4843-9EE6-AD1691AC5E37}" type="presParOf" srcId="{65120F01-56FA-4470-8D45-91C897E9E2A0}" destId="{4CCCF80F-BA3A-4570-82BF-FEDF95FAD1E4}" srcOrd="1" destOrd="0" presId="urn:microsoft.com/office/officeart/2005/8/layout/hierarchy3"/>
    <dgm:cxn modelId="{41B5FF7C-7AE7-446F-B4DF-EE1981AE81F3}" type="presParOf" srcId="{4CCCF80F-BA3A-4570-82BF-FEDF95FAD1E4}" destId="{947FEDCE-F8AC-4BD2-B991-14F67259D3EA}" srcOrd="0" destOrd="0" presId="urn:microsoft.com/office/officeart/2005/8/layout/hierarchy3"/>
    <dgm:cxn modelId="{6392E18B-B720-4BAC-B2EC-24857CA106BD}" type="presParOf" srcId="{4CCCF80F-BA3A-4570-82BF-FEDF95FAD1E4}" destId="{3AE92912-281D-4683-9B5C-37D7CBAB81AE}" srcOrd="1" destOrd="0" presId="urn:microsoft.com/office/officeart/2005/8/layout/hierarchy3"/>
    <dgm:cxn modelId="{99701F2E-2CB9-42A1-B3C3-BEF848E56AD4}" type="presParOf" srcId="{4CCCF80F-BA3A-4570-82BF-FEDF95FAD1E4}" destId="{B254DF40-9556-4AB2-9F7D-62B9019D32A6}" srcOrd="2" destOrd="0" presId="urn:microsoft.com/office/officeart/2005/8/layout/hierarchy3"/>
    <dgm:cxn modelId="{B7D9167C-C574-4629-8443-8E8CC5F186BE}" type="presParOf" srcId="{4CCCF80F-BA3A-4570-82BF-FEDF95FAD1E4}" destId="{A0BF292A-8185-4D25-A7D3-B53C3934A17A}" srcOrd="3" destOrd="0" presId="urn:microsoft.com/office/officeart/2005/8/layout/hierarchy3"/>
    <dgm:cxn modelId="{04E85CE7-5C5D-458C-9F2B-465517027F67}" type="presParOf" srcId="{06ACCBD8-F769-47F7-85D6-B5220C0FC50B}" destId="{BA46C694-9B51-4E8C-81FF-B2E0C0D14BE7}" srcOrd="1" destOrd="0" presId="urn:microsoft.com/office/officeart/2005/8/layout/hierarchy3"/>
    <dgm:cxn modelId="{6DFC4DD4-2CC8-43C1-ADD2-EC52A461A0DE}" type="presParOf" srcId="{BA46C694-9B51-4E8C-81FF-B2E0C0D14BE7}" destId="{36A272FE-107A-43A3-8D06-DE6CA682B01E}" srcOrd="0" destOrd="0" presId="urn:microsoft.com/office/officeart/2005/8/layout/hierarchy3"/>
    <dgm:cxn modelId="{56476014-58F0-4762-9470-6CD30CCF5334}" type="presParOf" srcId="{36A272FE-107A-43A3-8D06-DE6CA682B01E}" destId="{DF4FAD0C-2844-4CF1-A51C-60E326F77B47}" srcOrd="0" destOrd="0" presId="urn:microsoft.com/office/officeart/2005/8/layout/hierarchy3"/>
    <dgm:cxn modelId="{9DC9FD1E-7A6E-4071-AFAF-B9F1619BBB3D}" type="presParOf" srcId="{36A272FE-107A-43A3-8D06-DE6CA682B01E}" destId="{FD26FD98-E4EE-4AA2-97E5-2B28BB2F046D}" srcOrd="1" destOrd="0" presId="urn:microsoft.com/office/officeart/2005/8/layout/hierarchy3"/>
    <dgm:cxn modelId="{61C44EA3-FE3E-4BEB-BEFF-315E3ECA05D7}" type="presParOf" srcId="{BA46C694-9B51-4E8C-81FF-B2E0C0D14BE7}" destId="{99A9A231-E3A5-4476-AB1C-0B92AF3514A9}" srcOrd="1" destOrd="0" presId="urn:microsoft.com/office/officeart/2005/8/layout/hierarchy3"/>
    <dgm:cxn modelId="{F8FCB22F-F953-42B3-92EA-4C94DF3F14D8}" type="presParOf" srcId="{99A9A231-E3A5-4476-AB1C-0B92AF3514A9}" destId="{5F1EDFA9-DA5A-46E1-B040-AF45B4DCDC73}" srcOrd="0" destOrd="0" presId="urn:microsoft.com/office/officeart/2005/8/layout/hierarchy3"/>
    <dgm:cxn modelId="{78DA10E1-B00E-4472-9284-E6013E4946A0}" type="presParOf" srcId="{99A9A231-E3A5-4476-AB1C-0B92AF3514A9}" destId="{B5C4C6B6-0D62-430B-87E9-37B71DF8F40E}" srcOrd="1" destOrd="0" presId="urn:microsoft.com/office/officeart/2005/8/layout/hierarchy3"/>
    <dgm:cxn modelId="{8F13942C-7E20-4232-97CA-A87F85BA6659}" type="presParOf" srcId="{99A9A231-E3A5-4476-AB1C-0B92AF3514A9}" destId="{73DED069-F763-47C1-B025-122EF1C5E7AD}" srcOrd="2" destOrd="0" presId="urn:microsoft.com/office/officeart/2005/8/layout/hierarchy3"/>
    <dgm:cxn modelId="{72B2551B-04E1-4944-B5E8-16B3299F5AA4}" type="presParOf" srcId="{99A9A231-E3A5-4476-AB1C-0B92AF3514A9}" destId="{6649BA23-8137-481F-B701-02E74927DB6F}" srcOrd="3" destOrd="0" presId="urn:microsoft.com/office/officeart/2005/8/layout/hierarchy3"/>
    <dgm:cxn modelId="{E3A42A76-9558-4668-B5B6-C6F5002A0DCC}" type="presParOf" srcId="{99A9A231-E3A5-4476-AB1C-0B92AF3514A9}" destId="{B8902E0F-C962-4E8D-960A-1DCFD1C20409}" srcOrd="4" destOrd="0" presId="urn:microsoft.com/office/officeart/2005/8/layout/hierarchy3"/>
    <dgm:cxn modelId="{21E60501-3158-4B20-9858-B2FDECDC9F23}" type="presParOf" srcId="{99A9A231-E3A5-4476-AB1C-0B92AF3514A9}" destId="{81A89A1C-6C93-433F-99F1-44DB0606FCA5}" srcOrd="5" destOrd="0" presId="urn:microsoft.com/office/officeart/2005/8/layout/hierarchy3"/>
    <dgm:cxn modelId="{1BEF6DF5-D296-4023-AB74-B9F9CC2AFC44}" type="presParOf" srcId="{06ACCBD8-F769-47F7-85D6-B5220C0FC50B}" destId="{A03F409D-31B7-4833-BBF8-DC255FBDD0D5}" srcOrd="2" destOrd="0" presId="urn:microsoft.com/office/officeart/2005/8/layout/hierarchy3"/>
    <dgm:cxn modelId="{51C7B05D-A865-4540-A887-E7EFA26E02A5}" type="presParOf" srcId="{A03F409D-31B7-4833-BBF8-DC255FBDD0D5}" destId="{259AF161-21B0-4FF0-BCE9-4139771DB13D}" srcOrd="0" destOrd="0" presId="urn:microsoft.com/office/officeart/2005/8/layout/hierarchy3"/>
    <dgm:cxn modelId="{2E8923E3-EC9B-486C-B09E-83F89C9812E6}" type="presParOf" srcId="{259AF161-21B0-4FF0-BCE9-4139771DB13D}" destId="{A76B3205-55D8-4BE6-8A91-80FB137DC7CA}" srcOrd="0" destOrd="0" presId="urn:microsoft.com/office/officeart/2005/8/layout/hierarchy3"/>
    <dgm:cxn modelId="{112BF19D-694C-4E1B-8396-D56E9109ECD1}" type="presParOf" srcId="{259AF161-21B0-4FF0-BCE9-4139771DB13D}" destId="{CB54A25A-AD17-48DC-B71C-79ED9555E5F3}" srcOrd="1" destOrd="0" presId="urn:microsoft.com/office/officeart/2005/8/layout/hierarchy3"/>
    <dgm:cxn modelId="{6284C838-7463-4731-B03D-1D34A3BAF024}" type="presParOf" srcId="{A03F409D-31B7-4833-BBF8-DC255FBDD0D5}" destId="{ECE59B0E-A1C5-4575-82E3-EBF21C9F649E}" srcOrd="1" destOrd="0" presId="urn:microsoft.com/office/officeart/2005/8/layout/hierarchy3"/>
    <dgm:cxn modelId="{CA5F853F-FEA7-4B6C-83C2-3C37EB1D0CF0}" type="presParOf" srcId="{ECE59B0E-A1C5-4575-82E3-EBF21C9F649E}" destId="{B0CA7413-89E1-40B5-AE9A-0CACB8832A92}" srcOrd="0" destOrd="0" presId="urn:microsoft.com/office/officeart/2005/8/layout/hierarchy3"/>
    <dgm:cxn modelId="{07B6B684-A2AE-4C50-8734-316CD1056114}" type="presParOf" srcId="{ECE59B0E-A1C5-4575-82E3-EBF21C9F649E}" destId="{6438C609-1A33-40CC-9F19-273F031FC5F3}" srcOrd="1" destOrd="0" presId="urn:microsoft.com/office/officeart/2005/8/layout/hierarchy3"/>
    <dgm:cxn modelId="{A23FC970-58F1-4127-A36D-01D42C0662D3}" type="presParOf" srcId="{06ACCBD8-F769-47F7-85D6-B5220C0FC50B}" destId="{1D793382-11E2-4239-9720-BCD102D1D128}" srcOrd="3" destOrd="0" presId="urn:microsoft.com/office/officeart/2005/8/layout/hierarchy3"/>
    <dgm:cxn modelId="{5174585C-E731-498E-945D-C50948846D46}" type="presParOf" srcId="{1D793382-11E2-4239-9720-BCD102D1D128}" destId="{CC611441-0A9E-49C4-BD98-1CBBCDEB0988}" srcOrd="0" destOrd="0" presId="urn:microsoft.com/office/officeart/2005/8/layout/hierarchy3"/>
    <dgm:cxn modelId="{A4332732-0319-4CAB-81B7-569004634EBA}" type="presParOf" srcId="{CC611441-0A9E-49C4-BD98-1CBBCDEB0988}" destId="{D7423780-9D51-46D0-8887-C7E9F652FEA4}" srcOrd="0" destOrd="0" presId="urn:microsoft.com/office/officeart/2005/8/layout/hierarchy3"/>
    <dgm:cxn modelId="{41CA9255-9808-43E4-BBDE-AFC3B910C695}" type="presParOf" srcId="{CC611441-0A9E-49C4-BD98-1CBBCDEB0988}" destId="{5A9F84A4-8AF9-4C03-B8C2-C1B6314FECBC}" srcOrd="1" destOrd="0" presId="urn:microsoft.com/office/officeart/2005/8/layout/hierarchy3"/>
    <dgm:cxn modelId="{E0906B64-5044-43B9-BA2A-CEDF25E898F9}" type="presParOf" srcId="{1D793382-11E2-4239-9720-BCD102D1D128}" destId="{8BEBB051-9C80-48BF-954A-C7A6192B8477}" srcOrd="1" destOrd="0" presId="urn:microsoft.com/office/officeart/2005/8/layout/hierarchy3"/>
    <dgm:cxn modelId="{9902531C-6518-45E2-8B52-C4F931C99FCB}" type="presParOf" srcId="{8BEBB051-9C80-48BF-954A-C7A6192B8477}" destId="{425B76DA-5E58-4C61-AC71-6B87F2A5DBDA}" srcOrd="0" destOrd="0" presId="urn:microsoft.com/office/officeart/2005/8/layout/hierarchy3"/>
    <dgm:cxn modelId="{D6F4D97F-1713-41AA-8723-670FA2733A6A}" type="presParOf" srcId="{8BEBB051-9C80-48BF-954A-C7A6192B8477}" destId="{C6ED9864-EC41-45D2-95BF-5C42AFF442C6}" srcOrd="1" destOrd="0" presId="urn:microsoft.com/office/officeart/2005/8/layout/hierarchy3"/>
    <dgm:cxn modelId="{CDC72A39-0C7F-42C4-B277-5C098A0D1833}" type="presParOf" srcId="{8BEBB051-9C80-48BF-954A-C7A6192B8477}" destId="{B7E1CBDB-D2A4-4370-B287-DA670430B616}" srcOrd="2" destOrd="0" presId="urn:microsoft.com/office/officeart/2005/8/layout/hierarchy3"/>
    <dgm:cxn modelId="{46258857-7A84-43A7-8F6C-9AA665DEC319}" type="presParOf" srcId="{8BEBB051-9C80-48BF-954A-C7A6192B8477}" destId="{4FA425DF-6816-42AD-BD66-C57069D8D390}" srcOrd="3" destOrd="0" presId="urn:microsoft.com/office/officeart/2005/8/layout/hierarchy3"/>
    <dgm:cxn modelId="{0359EA50-FDA8-4838-9759-4CB7FF0922B7}" type="presParOf" srcId="{8BEBB051-9C80-48BF-954A-C7A6192B8477}" destId="{7D329EC1-9B2D-4FF8-B0A1-44E580F6023D}" srcOrd="4" destOrd="0" presId="urn:microsoft.com/office/officeart/2005/8/layout/hierarchy3"/>
    <dgm:cxn modelId="{1581AAFB-2601-4274-9FC4-FE106FD20B6A}" type="presParOf" srcId="{8BEBB051-9C80-48BF-954A-C7A6192B8477}" destId="{80CEEBD3-3F15-4485-9B7B-69E0E4F8D22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38E59-6370-4B09-830E-5095EC7BF2A6}">
      <dsp:nvSpPr>
        <dsp:cNvPr id="0" name=""/>
        <dsp:cNvSpPr/>
      </dsp:nvSpPr>
      <dsp:spPr>
        <a:xfrm>
          <a:off x="1361771" y="1474"/>
          <a:ext cx="1722936" cy="861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Each node works as a router</a:t>
          </a:r>
          <a:endParaRPr lang="en-US" sz="1800" kern="1200"/>
        </a:p>
      </dsp:txBody>
      <dsp:txXfrm>
        <a:off x="1387003" y="26706"/>
        <a:ext cx="1672472" cy="811004"/>
      </dsp:txXfrm>
    </dsp:sp>
    <dsp:sp modelId="{947FEDCE-F8AC-4BD2-B991-14F67259D3EA}">
      <dsp:nvSpPr>
        <dsp:cNvPr id="0" name=""/>
        <dsp:cNvSpPr/>
      </dsp:nvSpPr>
      <dsp:spPr>
        <a:xfrm>
          <a:off x="1534065" y="862942"/>
          <a:ext cx="172293" cy="64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101"/>
              </a:lnTo>
              <a:lnTo>
                <a:pt x="172293" y="64610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92912-281D-4683-9B5C-37D7CBAB81AE}">
      <dsp:nvSpPr>
        <dsp:cNvPr id="0" name=""/>
        <dsp:cNvSpPr/>
      </dsp:nvSpPr>
      <dsp:spPr>
        <a:xfrm>
          <a:off x="1706359" y="1078309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No fixed infrastructure</a:t>
          </a:r>
          <a:endParaRPr lang="en-US" sz="1700" kern="1200"/>
        </a:p>
      </dsp:txBody>
      <dsp:txXfrm>
        <a:off x="1731591" y="1103541"/>
        <a:ext cx="1327884" cy="811004"/>
      </dsp:txXfrm>
    </dsp:sp>
    <dsp:sp modelId="{B254DF40-9556-4AB2-9F7D-62B9019D32A6}">
      <dsp:nvSpPr>
        <dsp:cNvPr id="0" name=""/>
        <dsp:cNvSpPr/>
      </dsp:nvSpPr>
      <dsp:spPr>
        <a:xfrm>
          <a:off x="1534065" y="862942"/>
          <a:ext cx="172293" cy="172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936"/>
              </a:lnTo>
              <a:lnTo>
                <a:pt x="172293" y="1722936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F292A-8185-4D25-A7D3-B53C3934A17A}">
      <dsp:nvSpPr>
        <dsp:cNvPr id="0" name=""/>
        <dsp:cNvSpPr/>
      </dsp:nvSpPr>
      <dsp:spPr>
        <a:xfrm>
          <a:off x="1706359" y="2155145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244307"/>
              <a:satOff val="-3942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Stand-alone network</a:t>
          </a:r>
          <a:endParaRPr lang="en-US" sz="1700" kern="1200"/>
        </a:p>
      </dsp:txBody>
      <dsp:txXfrm>
        <a:off x="1731591" y="2180377"/>
        <a:ext cx="1327884" cy="811004"/>
      </dsp:txXfrm>
    </dsp:sp>
    <dsp:sp modelId="{DF4FAD0C-2844-4CF1-A51C-60E326F77B47}">
      <dsp:nvSpPr>
        <dsp:cNvPr id="0" name=""/>
        <dsp:cNvSpPr/>
      </dsp:nvSpPr>
      <dsp:spPr>
        <a:xfrm>
          <a:off x="3515441" y="1474"/>
          <a:ext cx="1722936" cy="861468"/>
        </a:xfrm>
        <a:prstGeom prst="roundRect">
          <a:avLst>
            <a:gd name="adj" fmla="val 10000"/>
          </a:avLst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Extended mobility</a:t>
          </a:r>
          <a:endParaRPr lang="en-US" sz="1800" kern="1200"/>
        </a:p>
      </dsp:txBody>
      <dsp:txXfrm>
        <a:off x="3540673" y="26706"/>
        <a:ext cx="1672472" cy="811004"/>
      </dsp:txXfrm>
    </dsp:sp>
    <dsp:sp modelId="{5F1EDFA9-DA5A-46E1-B040-AF45B4DCDC73}">
      <dsp:nvSpPr>
        <dsp:cNvPr id="0" name=""/>
        <dsp:cNvSpPr/>
      </dsp:nvSpPr>
      <dsp:spPr>
        <a:xfrm>
          <a:off x="3687735" y="862942"/>
          <a:ext cx="172293" cy="64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101"/>
              </a:lnTo>
              <a:lnTo>
                <a:pt x="172293" y="64610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4C6B6-0D62-430B-87E9-37B71DF8F40E}">
      <dsp:nvSpPr>
        <dsp:cNvPr id="0" name=""/>
        <dsp:cNvSpPr/>
      </dsp:nvSpPr>
      <dsp:spPr>
        <a:xfrm>
          <a:off x="3860029" y="1078309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488613"/>
              <a:satOff val="-7883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Emergency networks</a:t>
          </a:r>
        </a:p>
      </dsp:txBody>
      <dsp:txXfrm>
        <a:off x="3885261" y="1103541"/>
        <a:ext cx="1327884" cy="811004"/>
      </dsp:txXfrm>
    </dsp:sp>
    <dsp:sp modelId="{73DED069-F763-47C1-B025-122EF1C5E7AD}">
      <dsp:nvSpPr>
        <dsp:cNvPr id="0" name=""/>
        <dsp:cNvSpPr/>
      </dsp:nvSpPr>
      <dsp:spPr>
        <a:xfrm>
          <a:off x="3687735" y="862942"/>
          <a:ext cx="172293" cy="172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936"/>
              </a:lnTo>
              <a:lnTo>
                <a:pt x="172293" y="1722936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BA23-8137-481F-B701-02E74927DB6F}">
      <dsp:nvSpPr>
        <dsp:cNvPr id="0" name=""/>
        <dsp:cNvSpPr/>
      </dsp:nvSpPr>
      <dsp:spPr>
        <a:xfrm>
          <a:off x="3860029" y="2155145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732920"/>
              <a:satOff val="-11825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Sensor Networks</a:t>
          </a:r>
        </a:p>
      </dsp:txBody>
      <dsp:txXfrm>
        <a:off x="3885261" y="2180377"/>
        <a:ext cx="1327884" cy="811004"/>
      </dsp:txXfrm>
    </dsp:sp>
    <dsp:sp modelId="{B8902E0F-C962-4E8D-960A-1DCFD1C20409}">
      <dsp:nvSpPr>
        <dsp:cNvPr id="0" name=""/>
        <dsp:cNvSpPr/>
      </dsp:nvSpPr>
      <dsp:spPr>
        <a:xfrm>
          <a:off x="3687735" y="862942"/>
          <a:ext cx="172293" cy="2799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771"/>
              </a:lnTo>
              <a:lnTo>
                <a:pt x="172293" y="279977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89A1C-6C93-433F-99F1-44DB0606FCA5}">
      <dsp:nvSpPr>
        <dsp:cNvPr id="0" name=""/>
        <dsp:cNvSpPr/>
      </dsp:nvSpPr>
      <dsp:spPr>
        <a:xfrm>
          <a:off x="3860029" y="3231980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Personal Area networks</a:t>
          </a:r>
        </a:p>
      </dsp:txBody>
      <dsp:txXfrm>
        <a:off x="3885261" y="3257212"/>
        <a:ext cx="1327884" cy="811004"/>
      </dsp:txXfrm>
    </dsp:sp>
    <dsp:sp modelId="{A76B3205-55D8-4BE6-8A91-80FB137DC7CA}">
      <dsp:nvSpPr>
        <dsp:cNvPr id="0" name=""/>
        <dsp:cNvSpPr/>
      </dsp:nvSpPr>
      <dsp:spPr>
        <a:xfrm>
          <a:off x="5669112" y="1474"/>
          <a:ext cx="1722936" cy="861468"/>
        </a:xfrm>
        <a:prstGeom prst="roundRect">
          <a:avLst>
            <a:gd name="adj" fmla="val 10000"/>
          </a:avLst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Dynamic connections</a:t>
          </a:r>
          <a:endParaRPr lang="en-US" sz="1800" kern="1200"/>
        </a:p>
      </dsp:txBody>
      <dsp:txXfrm>
        <a:off x="5694344" y="26706"/>
        <a:ext cx="1672472" cy="811004"/>
      </dsp:txXfrm>
    </dsp:sp>
    <dsp:sp modelId="{B0CA7413-89E1-40B5-AE9A-0CACB8832A92}">
      <dsp:nvSpPr>
        <dsp:cNvPr id="0" name=""/>
        <dsp:cNvSpPr/>
      </dsp:nvSpPr>
      <dsp:spPr>
        <a:xfrm>
          <a:off x="5841405" y="862942"/>
          <a:ext cx="172293" cy="64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101"/>
              </a:lnTo>
              <a:lnTo>
                <a:pt x="172293" y="64610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8C609-1A33-40CC-9F19-273F031FC5F3}">
      <dsp:nvSpPr>
        <dsp:cNvPr id="0" name=""/>
        <dsp:cNvSpPr/>
      </dsp:nvSpPr>
      <dsp:spPr>
        <a:xfrm>
          <a:off x="6013699" y="1078309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221534"/>
              <a:satOff val="-19709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Self-healing</a:t>
          </a:r>
        </a:p>
      </dsp:txBody>
      <dsp:txXfrm>
        <a:off x="6038931" y="1103541"/>
        <a:ext cx="1327884" cy="811004"/>
      </dsp:txXfrm>
    </dsp:sp>
    <dsp:sp modelId="{D7423780-9D51-46D0-8887-C7E9F652FEA4}">
      <dsp:nvSpPr>
        <dsp:cNvPr id="0" name=""/>
        <dsp:cNvSpPr/>
      </dsp:nvSpPr>
      <dsp:spPr>
        <a:xfrm>
          <a:off x="7822782" y="1474"/>
          <a:ext cx="1722936" cy="861468"/>
        </a:xfrm>
        <a:prstGeom prst="roundRect">
          <a:avLst>
            <a:gd name="adj" fmla="val 10000"/>
          </a:avLst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Routing Protocols</a:t>
          </a:r>
        </a:p>
      </dsp:txBody>
      <dsp:txXfrm>
        <a:off x="7848014" y="26706"/>
        <a:ext cx="1672472" cy="811004"/>
      </dsp:txXfrm>
    </dsp:sp>
    <dsp:sp modelId="{425B76DA-5E58-4C61-AC71-6B87F2A5DBDA}">
      <dsp:nvSpPr>
        <dsp:cNvPr id="0" name=""/>
        <dsp:cNvSpPr/>
      </dsp:nvSpPr>
      <dsp:spPr>
        <a:xfrm>
          <a:off x="7995075" y="862942"/>
          <a:ext cx="172293" cy="64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101"/>
              </a:lnTo>
              <a:lnTo>
                <a:pt x="172293" y="64610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9864-EC41-45D2-95BF-5C42AFF442C6}">
      <dsp:nvSpPr>
        <dsp:cNvPr id="0" name=""/>
        <dsp:cNvSpPr/>
      </dsp:nvSpPr>
      <dsp:spPr>
        <a:xfrm>
          <a:off x="8167369" y="1078309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465840"/>
              <a:satOff val="-23650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AODV</a:t>
          </a:r>
        </a:p>
      </dsp:txBody>
      <dsp:txXfrm>
        <a:off x="8192601" y="1103541"/>
        <a:ext cx="1327884" cy="811004"/>
      </dsp:txXfrm>
    </dsp:sp>
    <dsp:sp modelId="{B7E1CBDB-D2A4-4370-B287-DA670430B616}">
      <dsp:nvSpPr>
        <dsp:cNvPr id="0" name=""/>
        <dsp:cNvSpPr/>
      </dsp:nvSpPr>
      <dsp:spPr>
        <a:xfrm>
          <a:off x="7995075" y="862942"/>
          <a:ext cx="172293" cy="172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936"/>
              </a:lnTo>
              <a:lnTo>
                <a:pt x="172293" y="1722936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425DF-6816-42AD-BD66-C57069D8D390}">
      <dsp:nvSpPr>
        <dsp:cNvPr id="0" name=""/>
        <dsp:cNvSpPr/>
      </dsp:nvSpPr>
      <dsp:spPr>
        <a:xfrm>
          <a:off x="8167369" y="2155145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710147"/>
              <a:satOff val="-27592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OLSR</a:t>
          </a:r>
        </a:p>
      </dsp:txBody>
      <dsp:txXfrm>
        <a:off x="8192601" y="2180377"/>
        <a:ext cx="1327884" cy="811004"/>
      </dsp:txXfrm>
    </dsp:sp>
    <dsp:sp modelId="{7D329EC1-9B2D-4FF8-B0A1-44E580F6023D}">
      <dsp:nvSpPr>
        <dsp:cNvPr id="0" name=""/>
        <dsp:cNvSpPr/>
      </dsp:nvSpPr>
      <dsp:spPr>
        <a:xfrm>
          <a:off x="7995075" y="862942"/>
          <a:ext cx="172293" cy="2799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771"/>
              </a:lnTo>
              <a:lnTo>
                <a:pt x="172293" y="279977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EEBD3-3F15-4485-9B7B-69E0E4F8D22C}">
      <dsp:nvSpPr>
        <dsp:cNvPr id="0" name=""/>
        <dsp:cNvSpPr/>
      </dsp:nvSpPr>
      <dsp:spPr>
        <a:xfrm>
          <a:off x="8167369" y="3231980"/>
          <a:ext cx="1378348" cy="8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DSR</a:t>
          </a:r>
        </a:p>
      </dsp:txBody>
      <dsp:txXfrm>
        <a:off x="8192601" y="3257212"/>
        <a:ext cx="1327884" cy="811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70308F-1763-4DFF-A31D-1D5C1F18F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2B66F-81F0-46EF-82F9-91FA41638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E3EC1-EC0D-4097-842F-12081F5AB9A5}" type="datetimeFigureOut">
              <a:rPr lang="en-CA" smtClean="0"/>
              <a:t>2020-04-12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88A5E-8156-4177-BA87-919F8C4B91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FFB9D-8485-4EB7-9929-9B8BB2FA34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06B29-1C8D-4926-9EDB-10F5FD100D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5478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C3779-0D25-4EAB-AC3A-CB5A2FC7A666}" type="datetimeFigureOut">
              <a:rPr lang="en-CA" smtClean="0"/>
              <a:t>2020-04-12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748A3-5D83-4714-B5AB-6352129259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7927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</a:t>
            </a:r>
            <a:r>
              <a:rPr lang="en-CA" err="1"/>
              <a:t>ez</a:t>
            </a:r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127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14</a:t>
            </a:fld>
            <a:endParaRPr lang="en-CA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5371886-90E6-4071-9F3D-8DCA88C405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56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56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err="1"/>
              <a:t>ht</a:t>
            </a:r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75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330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3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EY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76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/>
              <a:t>EY</a:t>
            </a:r>
          </a:p>
          <a:p>
            <a:pPr marL="171450" indent="-171450">
              <a:buFontTx/>
              <a:buChar char="-"/>
            </a:pPr>
            <a:r>
              <a:rPr lang="en-CA"/>
              <a:t>Addition of mobility decreases – over time receival of pkts &amp; ; we notice high mobility performs better than low which was contrary to the expectation?</a:t>
            </a:r>
          </a:p>
          <a:p>
            <a:pPr marL="171450" indent="-171450">
              <a:buFontTx/>
              <a:buChar char="-"/>
            </a:pPr>
            <a:r>
              <a:rPr lang="en-CA"/>
              <a:t>As static has highest pkts received and end2end delay is lowest for its case</a:t>
            </a:r>
          </a:p>
          <a:p>
            <a:pPr marL="171450" indent="-171450">
              <a:buFontTx/>
              <a:buChar char="-"/>
            </a:pPr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40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/>
              <a:t>EY</a:t>
            </a:r>
          </a:p>
          <a:p>
            <a:pPr marL="171450" indent="-171450">
              <a:buFontTx/>
              <a:buChar char="-"/>
            </a:pPr>
            <a:r>
              <a:rPr lang="en-CA"/>
              <a:t>Node sending hello to neighbour to test reachability if not available share info with all nodes</a:t>
            </a:r>
          </a:p>
          <a:p>
            <a:pPr marL="171450" indent="-171450">
              <a:buFontTx/>
              <a:buChar char="-"/>
            </a:pPr>
            <a:r>
              <a:rPr lang="en-CA"/>
              <a:t>If mobility is high, more errors sent and more ???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256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/>
              <a:t>HT</a:t>
            </a:r>
          </a:p>
          <a:p>
            <a:pPr marL="171450" indent="-171450">
              <a:buFontTx/>
              <a:buChar char="-"/>
            </a:pPr>
            <a:r>
              <a:rPr lang="en-CA"/>
              <a:t>green(15nodes) has highest receival and sent data ; where in blue one second highest and red with lowest(5) nodes</a:t>
            </a:r>
          </a:p>
          <a:p>
            <a:pPr marL="171450" indent="-171450">
              <a:buFontTx/>
              <a:buChar char="-"/>
            </a:pPr>
            <a:r>
              <a:rPr lang="en-CA"/>
              <a:t>Compare with infrastructure network with client-server model(if more clients – server’s </a:t>
            </a:r>
            <a:r>
              <a:rPr lang="en-CA" err="1"/>
              <a:t>performace</a:t>
            </a:r>
            <a:r>
              <a:rPr lang="en-CA"/>
              <a:t> will be degraded) but better performance in MANET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360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</a:t>
            </a:r>
          </a:p>
          <a:p>
            <a:r>
              <a:rPr lang="en-CA"/>
              <a:t>HT</a:t>
            </a:r>
          </a:p>
          <a:p>
            <a:r>
              <a:rPr lang="en-CA"/>
              <a:t>- Here we observed Traffic received or throughput better for AODV &gt; OLSR&gt;DSR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06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</a:t>
            </a:r>
            <a:r>
              <a:rPr lang="en-CA" err="1"/>
              <a:t>ht</a:t>
            </a:r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47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/>
              <a:t>-HT</a:t>
            </a:r>
          </a:p>
          <a:p>
            <a:pPr marL="171450" indent="-171450">
              <a:buFontTx/>
              <a:buChar char="-"/>
            </a:pPr>
            <a:r>
              <a:rPr lang="en-CA"/>
              <a:t>Here we observe Traffic sent AODV&gt;DSR&gt;OLSR</a:t>
            </a:r>
          </a:p>
          <a:p>
            <a:pPr marL="171450" indent="-171450">
              <a:buFontTx/>
              <a:buChar char="-"/>
            </a:pPr>
            <a:r>
              <a:rPr lang="en-CA"/>
              <a:t>PKT DROP IS 0 FOR DSR</a:t>
            </a:r>
          </a:p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795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End2delay is from Application layer perspective;  - we observe High end2end delay for AODV AND same for DSR-OLSR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618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High variance seen in AODV and minimal in DSR AND OLSR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098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EY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739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-EY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945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-EY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001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29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129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55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96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88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23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118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748A3-5D83-4714-B5AB-63521292593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8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ADDB-72C6-4BE2-9B99-8418F4035F38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D722-C4EC-4CE2-8686-2A96CB9426F9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D611-5D99-4AE2-962D-1EEFD3AD3482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C6BE-7697-425C-A74A-C3F17B2B844A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9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C13D-9573-4850-8CA6-7C8525FFC6A9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2C28-F58C-4583-9A70-DBAF9E281F22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5E3E-46EB-43E4-B797-8BC3225D02D9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D662-8C7F-4632-9ED3-F7AE0E3C0C46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3B92-0348-4078-B062-677D0232E9D9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2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25BA-19C8-40D0-8CA7-56DB82236452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41-E0DB-4D51-AB5F-F9A4202B7C6B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APRIL 6th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4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EB260F-FBC1-49DF-9CCF-35671E6C1548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APRIL 6th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Digital_histor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sta.com/outlook/206/100/video-streaming--svod-/worldwide#market-reven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9C56D-8C38-4DBD-81E0-577BEDFF7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 fontScale="90000"/>
          </a:bodyPr>
          <a:lstStyle/>
          <a:p>
            <a:br>
              <a:rPr lang="en-CA" sz="3200" dirty="0">
                <a:ea typeface="+mj-lt"/>
                <a:cs typeface="+mj-lt"/>
              </a:rPr>
            </a:br>
            <a:r>
              <a:rPr lang="en-CA" sz="3200" dirty="0">
                <a:ea typeface="+mj-lt"/>
                <a:cs typeface="+mj-lt"/>
              </a:rPr>
              <a:t>VIDEO STREAMING  PERFORMACE ANALYSIS OF MANET</a:t>
            </a:r>
            <a:br>
              <a:rPr lang="en-CA" sz="3200" dirty="0">
                <a:ea typeface="+mj-lt"/>
                <a:cs typeface="+mj-lt"/>
              </a:rPr>
            </a:br>
            <a:br>
              <a:rPr lang="en-CA" sz="3200" dirty="0">
                <a:ea typeface="+mj-lt"/>
                <a:cs typeface="+mj-lt"/>
              </a:rPr>
            </a:br>
            <a:r>
              <a:rPr lang="en-CA" sz="2200" dirty="0">
                <a:ea typeface="+mj-lt"/>
                <a:cs typeface="+mj-lt"/>
              </a:rPr>
              <a:t>ENSC 427:  COMMUNICATION NETWORKS </a:t>
            </a:r>
            <a:br>
              <a:rPr lang="en-CA" sz="2200" dirty="0">
                <a:ea typeface="+mj-lt"/>
                <a:cs typeface="+mj-lt"/>
              </a:rPr>
            </a:br>
            <a:br>
              <a:rPr lang="en-CA" sz="2200" dirty="0">
                <a:ea typeface="+mj-lt"/>
                <a:cs typeface="+mj-lt"/>
              </a:rPr>
            </a:br>
            <a:r>
              <a:rPr lang="en-CA" sz="2200" dirty="0">
                <a:ea typeface="+mj-lt"/>
                <a:cs typeface="+mj-lt"/>
              </a:rPr>
              <a:t>FINAL PROJECT PRESENTATION</a:t>
            </a:r>
            <a:br>
              <a:rPr lang="en-CA" sz="3200" dirty="0">
                <a:ea typeface="+mj-lt"/>
                <a:cs typeface="+mj-lt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5DB0F-A276-4EC8-B8A5-C1FA8F1C1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Autofit/>
          </a:bodyPr>
          <a:lstStyle/>
          <a:p>
            <a:r>
              <a:rPr lang="en-CA" sz="1200" b="1" dirty="0"/>
              <a:t>Presented by:</a:t>
            </a:r>
          </a:p>
          <a:p>
            <a:r>
              <a:rPr lang="en-CA" sz="1200" b="1" dirty="0"/>
              <a:t>TEAM 8</a:t>
            </a:r>
          </a:p>
          <a:p>
            <a:r>
              <a:rPr lang="en-CA" sz="1200" b="1" dirty="0" err="1"/>
              <a:t>Enes</a:t>
            </a:r>
            <a:r>
              <a:rPr lang="en-CA" sz="1200" b="1" dirty="0"/>
              <a:t> </a:t>
            </a:r>
            <a:r>
              <a:rPr lang="en-CA" sz="1200" b="1" dirty="0" err="1"/>
              <a:t>Yazici</a:t>
            </a:r>
            <a:r>
              <a:rPr lang="en-CA" sz="1200" b="1" dirty="0"/>
              <a:t> – 301267254 (eyazici@sfu.ca)</a:t>
            </a:r>
          </a:p>
          <a:p>
            <a:r>
              <a:rPr lang="en-CA" sz="1200" b="1" dirty="0"/>
              <a:t>Hardeep Takhar – 301270446 (hktakhar@sfu.ca)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2AA70-0A2E-4698-8F2C-66D681F7E1B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4" r="8988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6873-3F3C-43BF-957D-EAD6361A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A73A9-4446-4F0C-ABEC-C9303EA6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B024-9042-4D6B-9D64-C1405CEF6E9D}" type="datetime2">
              <a:rPr lang="en-US" smtClean="0"/>
              <a:t>Sunday, April 12,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5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5357-EC1B-4D64-BEE4-56563A31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Problem Description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AECCA9-60ED-440B-B944-4BFE7B7A5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72" y="2286609"/>
            <a:ext cx="6098221" cy="33624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7695A-341A-4072-9A02-8B64651A6C55}"/>
              </a:ext>
            </a:extLst>
          </p:cNvPr>
          <p:cNvSpPr txBox="1"/>
          <p:nvPr/>
        </p:nvSpPr>
        <p:spPr>
          <a:xfrm>
            <a:off x="3723588" y="989814"/>
            <a:ext cx="629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Number of users accessing video streaming services is  ~</a:t>
            </a:r>
            <a:r>
              <a:rPr lang="en-CA" b="1"/>
              <a:t>1129.6 million users</a:t>
            </a:r>
            <a:r>
              <a:rPr lang="en-CA"/>
              <a:t> in the US[2]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563D7-F568-4D5F-9E8F-47A65554F59F}"/>
              </a:ext>
            </a:extLst>
          </p:cNvPr>
          <p:cNvSpPr txBox="1"/>
          <p:nvPr/>
        </p:nvSpPr>
        <p:spPr>
          <a:xfrm>
            <a:off x="3922472" y="5745552"/>
            <a:ext cx="597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Figure 2: Number of users in the US using video streaming services[2]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C834D-D297-46E5-9785-FF92D50B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00C6C5-169B-4595-AA7D-6F07EE7C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6F7D-750D-40B4-A920-FEB4DF36CA0C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ACD8-CB60-4BDC-A1F2-97D4C89E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History of MANET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B04AC-4BB2-4729-926D-3949AE86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993892"/>
          </a:xfrm>
        </p:spPr>
        <p:txBody>
          <a:bodyPr>
            <a:normAutofit lnSpcReduction="10000"/>
          </a:bodyPr>
          <a:lstStyle/>
          <a:p>
            <a:r>
              <a:rPr lang="en-CA"/>
              <a:t>Three generations of MANET</a:t>
            </a:r>
          </a:p>
          <a:p>
            <a:pPr lvl="1"/>
            <a:r>
              <a:rPr lang="en-CA"/>
              <a:t>First generation in 1970s</a:t>
            </a:r>
          </a:p>
          <a:p>
            <a:pPr lvl="2"/>
            <a:r>
              <a:rPr lang="en-CA" sz="1800"/>
              <a:t>PRNET (Packet Radio Networks) – for military purposes</a:t>
            </a:r>
          </a:p>
          <a:p>
            <a:pPr lvl="2"/>
            <a:endParaRPr lang="en-CA" sz="1800"/>
          </a:p>
          <a:p>
            <a:pPr lvl="1"/>
            <a:r>
              <a:rPr lang="en-CA"/>
              <a:t>Second generation in 1980s</a:t>
            </a:r>
          </a:p>
          <a:p>
            <a:pPr lvl="2"/>
            <a:r>
              <a:rPr lang="en-CA"/>
              <a:t>PRNET evolved into Survivable Adaptive Radio Networks (SURAN) program</a:t>
            </a:r>
          </a:p>
          <a:p>
            <a:pPr lvl="2"/>
            <a:r>
              <a:rPr lang="en-US"/>
              <a:t>Along with ALOHA (Areal Locations  of  Hazardous  Atmospheres)  and  CSMA  (Carrier  Sense  Medium  Access), PRENT’s different capabilities were tested</a:t>
            </a:r>
          </a:p>
          <a:p>
            <a:pPr lvl="3"/>
            <a:r>
              <a:rPr lang="en-US" sz="1600"/>
              <a:t>Packet switched SURAN network was implemented for combat mobile environment</a:t>
            </a:r>
          </a:p>
          <a:p>
            <a:pPr lvl="3"/>
            <a:r>
              <a:rPr lang="en-US" sz="1600"/>
              <a:t>Making radio communication cheaper</a:t>
            </a:r>
          </a:p>
          <a:p>
            <a:pPr marL="960120" lvl="2" indent="0">
              <a:buNone/>
            </a:pPr>
            <a:endParaRPr lang="en-CA"/>
          </a:p>
          <a:p>
            <a:pPr lvl="1"/>
            <a:r>
              <a:rPr lang="en-CA"/>
              <a:t>Third generation in 1990s</a:t>
            </a:r>
          </a:p>
          <a:p>
            <a:pPr lvl="2"/>
            <a:r>
              <a:rPr lang="en-CA"/>
              <a:t>Commercial ad-hoc networks were conceptualized due to instream of mobile devices and  laptops</a:t>
            </a:r>
          </a:p>
          <a:p>
            <a:pPr lvl="2"/>
            <a:r>
              <a:rPr lang="en-CA"/>
              <a:t>By late mid 1990s with IETF MANET was born</a:t>
            </a:r>
          </a:p>
          <a:p>
            <a:pPr marL="960120" lvl="2" indent="0">
              <a:buNone/>
            </a:pPr>
            <a:endParaRPr lang="en-CA"/>
          </a:p>
          <a:p>
            <a:pPr marL="960120" lvl="2" indent="0">
              <a:buNone/>
            </a:pPr>
            <a:r>
              <a:rPr lang="en-CA"/>
              <a:t>  </a:t>
            </a:r>
          </a:p>
          <a:p>
            <a:pPr marL="960120" lvl="2" indent="0">
              <a:buNone/>
            </a:pPr>
            <a:r>
              <a:rPr lang="en-CA"/>
              <a:t>Source: </a:t>
            </a:r>
            <a:r>
              <a:rPr lang="en-US"/>
              <a:t>Bang, Ankur &amp; </a:t>
            </a:r>
            <a:r>
              <a:rPr lang="en-US" err="1"/>
              <a:t>Ramteke</a:t>
            </a:r>
            <a:r>
              <a:rPr lang="en-US"/>
              <a:t>, Prabhakar. (2013). MANET: </a:t>
            </a:r>
            <a:r>
              <a:rPr lang="en-US" err="1"/>
              <a:t>History,Challenges</a:t>
            </a:r>
            <a:r>
              <a:rPr lang="en-US"/>
              <a:t> And Applications. 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B51A2-2561-4B86-A481-D041B31A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D209FF-8CC4-4F92-B2FB-DE6C63D4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DDF9-C757-416A-80DE-8B5B44E2344F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B755-8330-4127-8AFC-62C8055D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Benefits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73DA-D09E-4278-8F33-3EE2CD347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Benefits:</a:t>
            </a:r>
          </a:p>
          <a:p>
            <a:pPr lvl="1"/>
            <a:r>
              <a:rPr lang="en-CA" dirty="0"/>
              <a:t>Decentralized network with wireless mobile nodes</a:t>
            </a:r>
          </a:p>
          <a:p>
            <a:pPr lvl="1"/>
            <a:r>
              <a:rPr lang="en-CA" dirty="0"/>
              <a:t>No single point of failure</a:t>
            </a:r>
          </a:p>
          <a:p>
            <a:pPr lvl="1"/>
            <a:r>
              <a:rPr lang="en-CA" dirty="0"/>
              <a:t>Multiple paths from source to destination</a:t>
            </a:r>
          </a:p>
          <a:p>
            <a:pPr lvl="1"/>
            <a:r>
              <a:rPr lang="en-CA" dirty="0" err="1"/>
              <a:t>Multihop</a:t>
            </a:r>
            <a:r>
              <a:rPr lang="en-CA" dirty="0"/>
              <a:t> configuration</a:t>
            </a:r>
          </a:p>
          <a:p>
            <a:pPr lvl="1"/>
            <a:r>
              <a:rPr lang="en-CA" dirty="0"/>
              <a:t>Scalable </a:t>
            </a:r>
          </a:p>
          <a:p>
            <a:pPr lvl="1"/>
            <a:r>
              <a:rPr lang="en-CA" dirty="0"/>
              <a:t>Faster way of distributing information</a:t>
            </a:r>
          </a:p>
          <a:p>
            <a:pPr lvl="1"/>
            <a:r>
              <a:rPr lang="en-CA" dirty="0"/>
              <a:t>No need to define or install infrastructure</a:t>
            </a:r>
          </a:p>
          <a:p>
            <a:pPr lvl="1"/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D2FF5-987E-4840-9F13-A5D2D2F3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76A6E-D3DC-4E4D-AC6D-C168BD62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0164-F503-444B-A281-BE1CE12831BB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41E6-8A2D-44BC-BA5F-D4583B73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Benefits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B316-A218-4B4D-A358-C5F6BFE0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/>
              <a:t>Challenges:</a:t>
            </a:r>
          </a:p>
          <a:p>
            <a:pPr lvl="1"/>
            <a:r>
              <a:rPr lang="en-CA"/>
              <a:t>Power Consumption</a:t>
            </a:r>
          </a:p>
          <a:p>
            <a:pPr lvl="1"/>
            <a:r>
              <a:rPr lang="en-CA"/>
              <a:t>Bandwidth constraints</a:t>
            </a:r>
          </a:p>
          <a:p>
            <a:pPr lvl="1"/>
            <a:r>
              <a:rPr lang="en-CA"/>
              <a:t>Interference between nodes</a:t>
            </a:r>
          </a:p>
          <a:p>
            <a:pPr lvl="1"/>
            <a:r>
              <a:rPr lang="en-CA"/>
              <a:t>Resending of data</a:t>
            </a:r>
          </a:p>
          <a:p>
            <a:pPr lvl="1"/>
            <a:r>
              <a:rPr lang="en-CA"/>
              <a:t>As no defined Infrastructure, operations need to be managed in a distributed manner</a:t>
            </a:r>
          </a:p>
          <a:p>
            <a:pPr lvl="1"/>
            <a:r>
              <a:rPr lang="en-CA"/>
              <a:t>High adaptability needed for function definitions</a:t>
            </a:r>
          </a:p>
          <a:p>
            <a:pPr lvl="1"/>
            <a:r>
              <a:rPr lang="en-CA"/>
              <a:t>Security and reliability</a:t>
            </a:r>
          </a:p>
          <a:p>
            <a:pPr lvl="1"/>
            <a:r>
              <a:rPr lang="en-CA"/>
              <a:t>Device discoverability</a:t>
            </a:r>
          </a:p>
          <a:p>
            <a:pPr lvl="1"/>
            <a:endParaRPr lang="en-CA"/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C504D-B4B9-4E8D-BF41-C3C3030B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AE498C-8E1B-4CE9-B488-EC751ACC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C2D0-9D5D-451A-BF14-A45B5EE08308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C395-28CA-4476-A086-C0E18AC8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63" y="2719982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CA"/>
              <a:t>MANET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056D0AB2-0EE2-46DC-836C-7394B22DD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693692"/>
              </p:ext>
            </p:extLst>
          </p:nvPr>
        </p:nvGraphicFramePr>
        <p:xfrm>
          <a:off x="2099667" y="1853830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B45D1-1025-4E20-9B83-3878F815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E0A7F-5C99-4504-8D45-23E505B6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457-D2B2-4234-B105-F5FC5C90187A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0F9E-280D-44FD-BF46-95A6A63E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A5EB-A96C-4AD9-9E66-9F9EB08E9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/>
              <a:t>Intended to perform the following</a:t>
            </a:r>
            <a:r>
              <a:rPr lang="en-CA"/>
              <a:t>:</a:t>
            </a:r>
          </a:p>
          <a:p>
            <a:pPr lvl="1"/>
            <a:r>
              <a:rPr lang="en-CA"/>
              <a:t>To simulate MANET network(either using ns-3 or Riverbed Modeler)</a:t>
            </a:r>
          </a:p>
          <a:p>
            <a:pPr lvl="1"/>
            <a:r>
              <a:rPr lang="en-CA"/>
              <a:t>Feed movie traffic trace data for analysis</a:t>
            </a:r>
          </a:p>
          <a:p>
            <a:pPr lvl="1"/>
            <a:r>
              <a:rPr lang="en-CA"/>
              <a:t>Using different Routing MANET protocols compare performance of the protocol</a:t>
            </a:r>
          </a:p>
          <a:p>
            <a:pPr lvl="1"/>
            <a:r>
              <a:rPr lang="en-CA"/>
              <a:t>Using different mobility speeds and node numbers to analyse the network’s operation </a:t>
            </a:r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4596B-F1CB-4703-A76B-2100D33B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006CCE-3876-435E-ACBD-DD3594D5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787E-F7FF-4126-8704-6E30C49A213C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03F-B6EF-4205-8ECF-2965423D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CA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A47DA-8DDE-45F0-91D8-1BEB8792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Introduction and Motivation</a:t>
            </a:r>
          </a:p>
          <a:p>
            <a:r>
              <a:rPr lang="en-CA" dirty="0"/>
              <a:t>Overview of Related Work</a:t>
            </a:r>
          </a:p>
          <a:p>
            <a:r>
              <a:rPr lang="en-CA" dirty="0"/>
              <a:t>Problem Description</a:t>
            </a:r>
          </a:p>
          <a:p>
            <a:pPr lvl="1"/>
            <a:r>
              <a:rPr lang="en-CA" dirty="0"/>
              <a:t>MANET</a:t>
            </a:r>
          </a:p>
          <a:p>
            <a:pPr lvl="2"/>
            <a:r>
              <a:rPr lang="en-CA" sz="1800" dirty="0"/>
              <a:t>History</a:t>
            </a:r>
          </a:p>
          <a:p>
            <a:pPr lvl="2"/>
            <a:r>
              <a:rPr lang="en-CA" sz="1800" dirty="0"/>
              <a:t>Benefits &amp; Challenges</a:t>
            </a:r>
          </a:p>
          <a:p>
            <a:pPr lvl="2"/>
            <a:r>
              <a:rPr lang="en-CA" sz="1800" dirty="0"/>
              <a:t>Agenda</a:t>
            </a:r>
          </a:p>
          <a:p>
            <a:r>
              <a:rPr lang="en-CA" b="1" dirty="0"/>
              <a:t>Riverbed Implementation</a:t>
            </a:r>
          </a:p>
          <a:p>
            <a:pPr lvl="1"/>
            <a:r>
              <a:rPr lang="en-CA" b="1" dirty="0"/>
              <a:t>Scenario definition</a:t>
            </a:r>
          </a:p>
          <a:p>
            <a:pPr lvl="1"/>
            <a:r>
              <a:rPr lang="en-CA" b="1" dirty="0"/>
              <a:t>Hardware Used &amp; Simulation Time</a:t>
            </a:r>
          </a:p>
          <a:p>
            <a:pPr lvl="1"/>
            <a:r>
              <a:rPr lang="en-CA" b="1" dirty="0"/>
              <a:t>Configuration</a:t>
            </a:r>
          </a:p>
          <a:p>
            <a:pPr lvl="1"/>
            <a:r>
              <a:rPr lang="en-CA" b="1" dirty="0"/>
              <a:t>Results and Analysis</a:t>
            </a:r>
          </a:p>
          <a:p>
            <a:r>
              <a:rPr lang="en-CA" dirty="0"/>
              <a:t>Future Work</a:t>
            </a:r>
          </a:p>
          <a:p>
            <a:r>
              <a:rPr lang="en-CA" dirty="0"/>
              <a:t>Conclusion</a:t>
            </a:r>
          </a:p>
          <a:p>
            <a:r>
              <a:rPr lang="en-CA" dirty="0"/>
              <a:t>Challenges</a:t>
            </a:r>
          </a:p>
          <a:p>
            <a:r>
              <a:rPr lang="en-CA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8309E-7F9F-41E1-B71A-17647A5D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FD1208-2083-4197-87B6-F2ECBB17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F3E7-4059-477C-A8F8-651774275D45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7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5B64EE5-F472-4965-9C28-05F8F2ABD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/>
          <a:stretch/>
        </p:blipFill>
        <p:spPr>
          <a:xfrm>
            <a:off x="4783995" y="3318933"/>
            <a:ext cx="4952672" cy="29780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AD08A6-ABB4-44D9-B538-7ECF4EBC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44601" cy="4780234"/>
          </a:xfrm>
        </p:spPr>
        <p:txBody>
          <a:bodyPr>
            <a:normAutofit/>
          </a:bodyPr>
          <a:lstStyle/>
          <a:p>
            <a:r>
              <a:rPr lang="en-CA"/>
              <a:t>Using Riverbed Modeler(Academic Edition-17.5), MANET of 15~20 nodes were configured to obtain data for the experiment</a:t>
            </a:r>
          </a:p>
          <a:p>
            <a:pPr lvl="1"/>
            <a:r>
              <a:rPr lang="en-CA"/>
              <a:t>2 km*2km Campus field</a:t>
            </a:r>
          </a:p>
          <a:p>
            <a:pPr lvl="1"/>
            <a:r>
              <a:rPr lang="en-CA"/>
              <a:t>Setup uses application definition, profile definition, mobility definition and mobile nodes</a:t>
            </a:r>
          </a:p>
          <a:p>
            <a:pPr lvl="1"/>
            <a:r>
              <a:rPr lang="en-CA"/>
              <a:t>Different routing protocols were used to analyze Star War’s movie’s video traffic trace data</a:t>
            </a:r>
          </a:p>
          <a:p>
            <a:pPr lvl="1"/>
            <a:r>
              <a:rPr lang="en-CA"/>
              <a:t>Different mobility speeds such as: </a:t>
            </a:r>
            <a:r>
              <a:rPr lang="en-CA" b="1"/>
              <a:t>Static</a:t>
            </a:r>
            <a:r>
              <a:rPr lang="en-CA"/>
              <a:t> (0 m/s), </a:t>
            </a:r>
            <a:r>
              <a:rPr lang="en-CA" b="1"/>
              <a:t>Less Dynamic </a:t>
            </a:r>
            <a:r>
              <a:rPr lang="en-CA"/>
              <a:t>(1 m/s)</a:t>
            </a:r>
            <a:r>
              <a:rPr lang="en-CA" b="1"/>
              <a:t>, Highly dynamic </a:t>
            </a:r>
            <a:r>
              <a:rPr lang="en-CA"/>
              <a:t>(40 m/s)</a:t>
            </a:r>
            <a:endParaRPr lang="en-CA" b="1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C04B871-8E4F-4970-A88D-BA81A3A0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Scenarios </a:t>
            </a:r>
            <a:r>
              <a:rPr lang="en-CA" dirty="0" err="1"/>
              <a:t>Defination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D2B22-FE5E-439F-96A4-40AC11B0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D674-18F0-4822-ADC2-64D72E5A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BFFB-0056-4915-997C-B61DB4EACCF4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0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C648-81F1-4BE4-B5F7-71A70DC0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Hardware Used &amp; Simulation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F7B6-0BA7-4273-869A-F43D59880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obtaining Simulation results the following Hardware was used:</a:t>
            </a:r>
          </a:p>
          <a:p>
            <a:pPr lvl="1"/>
            <a:r>
              <a:rPr lang="en-CA" dirty="0"/>
              <a:t>Windows-10 OS, i5 CPU (used for comparison of routing protocols)</a:t>
            </a:r>
          </a:p>
          <a:p>
            <a:pPr lvl="1"/>
            <a:r>
              <a:rPr lang="en-CA" dirty="0"/>
              <a:t>Windows-10 OS, Intel Pentium-CPU (used for mobility, number of nodes comparison)</a:t>
            </a:r>
          </a:p>
          <a:p>
            <a:r>
              <a:rPr lang="en-CA" dirty="0"/>
              <a:t>For completing the simulation results on Riverbed Modeler (17.5) the time taken by the Hardware was:</a:t>
            </a:r>
          </a:p>
          <a:p>
            <a:pPr lvl="1"/>
            <a:r>
              <a:rPr lang="en-CA" dirty="0"/>
              <a:t>~12 seconds for individual scenarios for static protocol performance</a:t>
            </a:r>
          </a:p>
          <a:p>
            <a:pPr lvl="1"/>
            <a:r>
              <a:rPr lang="en-CA" dirty="0"/>
              <a:t>~3 minutes and 16 seconds for individual scenarios for mobility and node concentration</a:t>
            </a:r>
          </a:p>
          <a:p>
            <a:pPr marL="502920" lvl="1" indent="0">
              <a:buNone/>
            </a:pP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9724C-A178-4BA8-AE5B-EC30FEBF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C6BE-7697-425C-A74A-C3F17B2B844A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C11B8-180E-4590-AC98-C20E37B4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295BA-5EF4-4610-AE22-9CDE564B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Settings used for configuring the network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1218A17B-3734-4B96-8D73-5813A2086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3800776" y="1674341"/>
            <a:ext cx="7816636" cy="44051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5869A-FDB2-4F9A-A9C3-6E0994176DFF}"/>
              </a:ext>
            </a:extLst>
          </p:cNvPr>
          <p:cNvSpPr txBox="1"/>
          <p:nvPr/>
        </p:nvSpPr>
        <p:spPr>
          <a:xfrm>
            <a:off x="3800776" y="889686"/>
            <a:ext cx="539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Video conferencing was enabled for the application definition to input traffic trace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945DF-CD57-4395-AD87-4308BD57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0C93F5-9106-4654-973C-C1DA3FD6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32F8-771A-4346-A8F8-86AF3A9CEB34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03F-B6EF-4205-8ECF-2965423D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CA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A47DA-8DDE-45F0-91D8-1BEB8792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Introduction and Motivation</a:t>
            </a:r>
          </a:p>
          <a:p>
            <a:r>
              <a:rPr lang="en-CA" dirty="0"/>
              <a:t>Overview of Related Work</a:t>
            </a:r>
          </a:p>
          <a:p>
            <a:r>
              <a:rPr lang="en-CA" dirty="0"/>
              <a:t>Problem Description</a:t>
            </a:r>
          </a:p>
          <a:p>
            <a:pPr lvl="1"/>
            <a:r>
              <a:rPr lang="en-CA" dirty="0"/>
              <a:t>MANET</a:t>
            </a:r>
          </a:p>
          <a:p>
            <a:pPr lvl="2"/>
            <a:r>
              <a:rPr lang="en-CA" sz="1800" dirty="0"/>
              <a:t>History</a:t>
            </a:r>
          </a:p>
          <a:p>
            <a:pPr lvl="2"/>
            <a:r>
              <a:rPr lang="en-CA" sz="1800" dirty="0"/>
              <a:t>Benefits &amp; Challenges</a:t>
            </a:r>
          </a:p>
          <a:p>
            <a:pPr lvl="2"/>
            <a:r>
              <a:rPr lang="en-CA" sz="1800" dirty="0"/>
              <a:t>Agenda</a:t>
            </a:r>
          </a:p>
          <a:p>
            <a:r>
              <a:rPr lang="en-CA" dirty="0"/>
              <a:t>Riverbed Implementation</a:t>
            </a:r>
          </a:p>
          <a:p>
            <a:pPr lvl="1"/>
            <a:r>
              <a:rPr lang="en-CA" dirty="0"/>
              <a:t>Scenario definition</a:t>
            </a:r>
          </a:p>
          <a:p>
            <a:pPr lvl="1"/>
            <a:r>
              <a:rPr lang="en-CA" dirty="0"/>
              <a:t>Hardware Used &amp; Simulation Time</a:t>
            </a:r>
          </a:p>
          <a:p>
            <a:pPr lvl="1"/>
            <a:r>
              <a:rPr lang="en-CA" dirty="0"/>
              <a:t>Configuration</a:t>
            </a:r>
          </a:p>
          <a:p>
            <a:pPr lvl="1"/>
            <a:r>
              <a:rPr lang="en-CA" dirty="0"/>
              <a:t>Results and Analysis</a:t>
            </a:r>
          </a:p>
          <a:p>
            <a:r>
              <a:rPr lang="en-CA" dirty="0"/>
              <a:t>Future Work</a:t>
            </a:r>
          </a:p>
          <a:p>
            <a:r>
              <a:rPr lang="en-CA" dirty="0"/>
              <a:t>Conclusion</a:t>
            </a:r>
          </a:p>
          <a:p>
            <a:r>
              <a:rPr lang="en-CA" dirty="0"/>
              <a:t>Challenges</a:t>
            </a:r>
          </a:p>
          <a:p>
            <a:r>
              <a:rPr lang="en-CA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EC59A-738A-455C-8D1C-1A4B406B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C87649-DA0F-4DF4-8B50-668865EC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A7EB-0445-409A-A6AF-DD362605D68D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B564-B026-4C0D-8C7A-3B22BCBF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Riverbed scenarios - trajectory 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A56920-D011-4109-864D-FB50F92AD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02" y="2166730"/>
            <a:ext cx="3567637" cy="3893249"/>
          </a:xfrm>
        </p:spPr>
      </p:pic>
      <p:pic>
        <p:nvPicPr>
          <p:cNvPr id="5" name="Content Placeholder 4" descr="A picture containing indoor, photo, white, table&#10;&#10;Description automatically generated">
            <a:extLst>
              <a:ext uri="{FF2B5EF4-FFF2-40B4-BE49-F238E27FC236}">
                <a16:creationId xmlns:a16="http://schemas.microsoft.com/office/drawing/2014/main" id="{3EFD3284-DA8C-4A47-B138-9763C7EA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r="2" b="2"/>
          <a:stretch/>
        </p:blipFill>
        <p:spPr>
          <a:xfrm>
            <a:off x="3600256" y="2057823"/>
            <a:ext cx="4373646" cy="4002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7100B-00F4-4053-83B1-8E77F85EEE02}"/>
              </a:ext>
            </a:extLst>
          </p:cNvPr>
          <p:cNvSpPr txBox="1"/>
          <p:nvPr/>
        </p:nvSpPr>
        <p:spPr>
          <a:xfrm>
            <a:off x="3669957" y="926757"/>
            <a:ext cx="6901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182880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15 mobile nodes with variable trajectory and ground speed used as shown</a:t>
            </a:r>
          </a:p>
          <a:p>
            <a:pPr marL="388620" indent="-182880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Nodes have distributed trajectory to create relative motion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0FF9-6B88-402B-87B6-4DFEA94C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29F028-A521-43D7-87AD-6D1FCBE3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0DF8-C753-46AA-BF98-87C080122726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754E-43A8-43FA-B855-60C38A58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Riverbed scenarios - trajectory (Variable speeds)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038B26-1866-407C-8EF9-E4232F21B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63" y="63930"/>
            <a:ext cx="6934435" cy="3531212"/>
          </a:xfr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4E5074-F0DD-41D5-9880-FE3A23A97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63" y="4195390"/>
            <a:ext cx="6934435" cy="2676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349E66-1E17-4B1F-B38C-27F8D2DA67FC}"/>
              </a:ext>
            </a:extLst>
          </p:cNvPr>
          <p:cNvSpPr txBox="1"/>
          <p:nvPr/>
        </p:nvSpPr>
        <p:spPr>
          <a:xfrm>
            <a:off x="3887363" y="3710600"/>
            <a:ext cx="687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182880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AODV Traffic Received and end to end delay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E9FE7-A71F-4772-8E94-EF1EBCFD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31881-6158-41E8-A1DC-DC5A29ED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5E82-951C-48BB-AA8A-FF3835D1596F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2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D4B4-8DD4-4CC2-A0F9-6C67264A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CA"/>
              <a:t>Riverbed scenarios - trajectory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62E59-7C78-408A-9B12-902D5E773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3095" y="0"/>
            <a:ext cx="6667265" cy="341045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22875-3A01-4848-B1C3-95E2A015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74" y="4218940"/>
            <a:ext cx="6645786" cy="2639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8D472-9E65-45EE-85CD-9385B5720EAD}"/>
              </a:ext>
            </a:extLst>
          </p:cNvPr>
          <p:cNvSpPr txBox="1"/>
          <p:nvPr/>
        </p:nvSpPr>
        <p:spPr>
          <a:xfrm>
            <a:off x="3833095" y="3642360"/>
            <a:ext cx="643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182880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AODV pkts dropped and route error sent comparison for varied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D5368-45CB-4CFD-B7C3-D6C245CF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7AD865-10B9-4877-9406-7894D08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D292-EA73-4A7D-89DA-79DB4FC8B2BE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1678-BDD1-43EF-A9A1-4BDF809D099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CA"/>
              <a:t>Riverbed scenarios – number of nodes 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ADFB31-73CB-49D7-B8DC-EF2841BA8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93" y="64411"/>
            <a:ext cx="7285656" cy="3048659"/>
          </a:xfr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5D5DF3-8A18-4401-8F9C-D7678EF4B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83" y="3849903"/>
            <a:ext cx="7280166" cy="3056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C9EE65-B3E6-43B5-B145-8E3E538FA701}"/>
              </a:ext>
            </a:extLst>
          </p:cNvPr>
          <p:cNvSpPr txBox="1"/>
          <p:nvPr/>
        </p:nvSpPr>
        <p:spPr>
          <a:xfrm>
            <a:off x="3575180" y="3203572"/>
            <a:ext cx="798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182880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Comparing different number node performance in MANET with static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17937-537A-422B-A1C1-9D1941FB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5FFB4-8F6D-41F3-9889-2D3315C8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823B-4116-4984-9C76-59C66990C430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184F-C234-45A2-9FEE-2E3A3B94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Static Simulation Results (Traffic Received)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016DE4-7AE3-4C64-8F85-24E15448F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77" y="1273695"/>
            <a:ext cx="6342421" cy="482204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32216-EEC9-4836-9541-952F504064B8}"/>
              </a:ext>
            </a:extLst>
          </p:cNvPr>
          <p:cNvSpPr txBox="1"/>
          <p:nvPr/>
        </p:nvSpPr>
        <p:spPr>
          <a:xfrm>
            <a:off x="3935002" y="760288"/>
            <a:ext cx="663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182880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comparison for different MANET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E64B1-E618-4FB7-BFC9-2C9DC8A6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C1205F-0657-4AC3-A3D0-19D8A242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B43-0EF9-4A0F-930F-DED7C0FCB922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E8E0-9875-4124-AEE1-C914830C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Static Simulation results (Traffic Sent)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970F80-8844-46E6-A360-0CBFBE08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70" y="1298713"/>
            <a:ext cx="6256668" cy="47703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7E3BF-9CEB-4139-BDA5-FC6B08AA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A8B34E-7553-4A4D-ADCE-15D03FA4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E36B-8FA0-4D68-BCE2-719C9D503236}" type="datetime2">
              <a:rPr lang="en-US" smtClean="0"/>
              <a:t>Sunday, April 12, 2020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AEDFE-1E5F-4B88-9879-68CBA898B99E}"/>
              </a:ext>
            </a:extLst>
          </p:cNvPr>
          <p:cNvSpPr/>
          <p:nvPr/>
        </p:nvSpPr>
        <p:spPr>
          <a:xfrm>
            <a:off x="3749117" y="782205"/>
            <a:ext cx="57729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620" indent="-182880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Sent comparison for different MANET protocols</a:t>
            </a:r>
          </a:p>
        </p:txBody>
      </p:sp>
    </p:spTree>
    <p:extLst>
      <p:ext uri="{BB962C8B-B14F-4D97-AF65-F5344CB8AC3E}">
        <p14:creationId xmlns:p14="http://schemas.microsoft.com/office/powerpoint/2010/main" val="3227493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80ED-765B-4415-8798-68768D1E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Static Simulation Results (End to end delay)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E60BBA-2128-4566-A7D4-C70923AEE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86" y="1302392"/>
            <a:ext cx="6322512" cy="480816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6E123D-112B-4C4F-B54F-1A8EC00D5358}"/>
              </a:ext>
            </a:extLst>
          </p:cNvPr>
          <p:cNvSpPr txBox="1"/>
          <p:nvPr/>
        </p:nvSpPr>
        <p:spPr>
          <a:xfrm>
            <a:off x="3920066" y="713224"/>
            <a:ext cx="656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Scenario1(AODV), Scenario2(DSR), Scenario3(OLSR) – </a:t>
            </a:r>
            <a:r>
              <a:rPr lang="en-CA" sz="2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Endtoend</a:t>
            </a: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delay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6763D-0FC9-43D5-94A6-99976EF2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A4A92-A630-46ED-9735-4C4402B4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2E55-0071-444A-AE66-58615A6C0169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8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1B38-3E22-4C4F-9719-E5A23FCF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Static Simulation results (Packet Delay)</a:t>
            </a:r>
          </a:p>
        </p:txBody>
      </p:sp>
      <p:pic>
        <p:nvPicPr>
          <p:cNvPr id="13" name="Content Placeholder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5411BDD-2324-45C1-9161-7EF76C934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79" y="1236137"/>
            <a:ext cx="6385148" cy="486142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9CE85-F206-4801-8677-EA1C6385746B}"/>
              </a:ext>
            </a:extLst>
          </p:cNvPr>
          <p:cNvSpPr/>
          <p:nvPr/>
        </p:nvSpPr>
        <p:spPr>
          <a:xfrm>
            <a:off x="3937000" y="645206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CA">
                <a:solidFill>
                  <a:schemeClr val="tx1">
                    <a:lumMod val="65000"/>
                    <a:lumOff val="35000"/>
                  </a:schemeClr>
                </a:solidFill>
              </a:rPr>
              <a:t>Scenario1(AODV), Scenario2(DSR), Scenario3(OLSR) – Packet delay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36498-9A46-467E-B9FF-9C0F2192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2D4F0A-0CB7-48A3-A672-C157417F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EE66-01F7-4384-9822-437E742FF4B3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03F-B6EF-4205-8ECF-2965423D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CA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A47DA-8DDE-45F0-91D8-1BEB8792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Introduction and Motivation</a:t>
            </a:r>
          </a:p>
          <a:p>
            <a:r>
              <a:rPr lang="en-CA" dirty="0"/>
              <a:t>Overview of Related Work</a:t>
            </a:r>
          </a:p>
          <a:p>
            <a:r>
              <a:rPr lang="en-CA" dirty="0"/>
              <a:t>Problem Description</a:t>
            </a:r>
          </a:p>
          <a:p>
            <a:pPr lvl="1"/>
            <a:r>
              <a:rPr lang="en-CA" dirty="0"/>
              <a:t>MANET</a:t>
            </a:r>
          </a:p>
          <a:p>
            <a:pPr lvl="2"/>
            <a:r>
              <a:rPr lang="en-CA" sz="1800" dirty="0"/>
              <a:t>History</a:t>
            </a:r>
          </a:p>
          <a:p>
            <a:pPr lvl="2"/>
            <a:r>
              <a:rPr lang="en-CA" sz="1800" dirty="0"/>
              <a:t>Benefits &amp; Challenges</a:t>
            </a:r>
          </a:p>
          <a:p>
            <a:pPr lvl="2"/>
            <a:r>
              <a:rPr lang="en-CA" sz="1800" dirty="0"/>
              <a:t>Agenda</a:t>
            </a:r>
          </a:p>
          <a:p>
            <a:r>
              <a:rPr lang="en-CA" dirty="0"/>
              <a:t>Riverbed Implementation</a:t>
            </a:r>
          </a:p>
          <a:p>
            <a:pPr lvl="1"/>
            <a:r>
              <a:rPr lang="en-CA" dirty="0"/>
              <a:t>Scenario definition</a:t>
            </a:r>
          </a:p>
          <a:p>
            <a:pPr lvl="1"/>
            <a:r>
              <a:rPr lang="en-CA" dirty="0"/>
              <a:t>Hardware Used &amp; Simulation Time</a:t>
            </a:r>
          </a:p>
          <a:p>
            <a:pPr lvl="1"/>
            <a:r>
              <a:rPr lang="en-CA" dirty="0"/>
              <a:t>Configuration</a:t>
            </a:r>
          </a:p>
          <a:p>
            <a:pPr lvl="1"/>
            <a:r>
              <a:rPr lang="en-CA" dirty="0"/>
              <a:t>Results and Analysis</a:t>
            </a:r>
          </a:p>
          <a:p>
            <a:r>
              <a:rPr lang="en-CA" b="1" dirty="0"/>
              <a:t>Future Work</a:t>
            </a:r>
          </a:p>
          <a:p>
            <a:r>
              <a:rPr lang="en-CA" b="1" dirty="0"/>
              <a:t>Conclusion</a:t>
            </a:r>
          </a:p>
          <a:p>
            <a:r>
              <a:rPr lang="en-CA" b="1" dirty="0"/>
              <a:t>Challenges</a:t>
            </a:r>
          </a:p>
          <a:p>
            <a:r>
              <a:rPr lang="en-CA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C7DE5-63CD-4989-AE36-63186B8B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A42A0D-DF02-4D68-ACE5-B0AA1E5C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E51-D2C1-4E38-9011-160C7C68D890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2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E0F1-D95E-4761-B202-3777C38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97B14-E8F1-4350-8F88-1D2A9D3F0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Simulate MANET network connecting to larger networks (</a:t>
            </a:r>
            <a:r>
              <a:rPr lang="en-CA" dirty="0" err="1"/>
              <a:t>eg</a:t>
            </a:r>
            <a:r>
              <a:rPr lang="en-CA" dirty="0"/>
              <a:t>: Internet connected network)</a:t>
            </a:r>
          </a:p>
          <a:p>
            <a:r>
              <a:rPr lang="en-CA" dirty="0"/>
              <a:t>Simulate http video streaming</a:t>
            </a:r>
          </a:p>
          <a:p>
            <a:r>
              <a:rPr lang="en-CA" dirty="0"/>
              <a:t>Simulate scaled network(with larger number of nodes) and wider area</a:t>
            </a:r>
          </a:p>
          <a:p>
            <a:r>
              <a:rPr lang="en-CA" dirty="0"/>
              <a:t>Analyze live streaming traffic performance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88D2-1F8A-4FC4-A853-65EA86A6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A06EA4-4B90-4A17-89F6-076E2795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9F60-8A8B-45E3-9B91-EA9D273D65EA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0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F58-23F8-4015-982E-1CD9E958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2168-0A9F-467F-972A-1FEA247CB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/>
              <a:t>Introduction and Motivation</a:t>
            </a:r>
          </a:p>
          <a:p>
            <a:r>
              <a:rPr lang="en-CA" dirty="0"/>
              <a:t>Overview of Related Work</a:t>
            </a:r>
          </a:p>
          <a:p>
            <a:r>
              <a:rPr lang="en-CA" dirty="0"/>
              <a:t>Problem Description</a:t>
            </a:r>
          </a:p>
          <a:p>
            <a:pPr lvl="1"/>
            <a:r>
              <a:rPr lang="en-CA" dirty="0"/>
              <a:t>MANET</a:t>
            </a:r>
          </a:p>
          <a:p>
            <a:pPr lvl="2"/>
            <a:r>
              <a:rPr lang="en-CA" sz="1800" dirty="0"/>
              <a:t>History</a:t>
            </a:r>
          </a:p>
          <a:p>
            <a:pPr lvl="2"/>
            <a:r>
              <a:rPr lang="en-CA" sz="1800" dirty="0"/>
              <a:t>Benefits &amp; Challenges</a:t>
            </a:r>
          </a:p>
          <a:p>
            <a:pPr lvl="2"/>
            <a:r>
              <a:rPr lang="en-CA" sz="1800" dirty="0"/>
              <a:t>Agenda</a:t>
            </a:r>
          </a:p>
          <a:p>
            <a:r>
              <a:rPr lang="en-CA" dirty="0"/>
              <a:t>Riverbed Implementation</a:t>
            </a:r>
          </a:p>
          <a:p>
            <a:pPr lvl="1"/>
            <a:r>
              <a:rPr lang="en-CA" dirty="0"/>
              <a:t>Scenario definition</a:t>
            </a:r>
          </a:p>
          <a:p>
            <a:pPr lvl="1"/>
            <a:r>
              <a:rPr lang="en-CA" dirty="0"/>
              <a:t>Hardware Used &amp; Simulation Time</a:t>
            </a:r>
          </a:p>
          <a:p>
            <a:pPr lvl="1"/>
            <a:r>
              <a:rPr lang="en-CA" dirty="0"/>
              <a:t>Configuration</a:t>
            </a:r>
          </a:p>
          <a:p>
            <a:pPr lvl="1"/>
            <a:r>
              <a:rPr lang="en-CA" dirty="0"/>
              <a:t>Results and Analysis</a:t>
            </a:r>
          </a:p>
          <a:p>
            <a:r>
              <a:rPr lang="en-CA" dirty="0"/>
              <a:t>Future Work</a:t>
            </a:r>
          </a:p>
          <a:p>
            <a:r>
              <a:rPr lang="en-CA" dirty="0"/>
              <a:t>Conclusion</a:t>
            </a:r>
          </a:p>
          <a:p>
            <a:r>
              <a:rPr lang="en-CA" dirty="0"/>
              <a:t>Challenges</a:t>
            </a:r>
          </a:p>
          <a:p>
            <a:r>
              <a:rPr lang="en-CA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C38D9-F9E2-4312-8D3F-028B469D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78CAB1-5720-43DC-9553-26AAF63D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7E99-6ADF-4AA1-B6EB-9EAC6E560CA4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4A48-6F59-48A7-BECA-E9C8CE8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42D87-2F06-4825-A449-C218E3F15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Increasing the speed effects:</a:t>
            </a:r>
          </a:p>
          <a:p>
            <a:pPr lvl="1"/>
            <a:r>
              <a:rPr lang="en-CA" dirty="0"/>
              <a:t>Packet delivery rates(decreases)</a:t>
            </a:r>
          </a:p>
          <a:p>
            <a:pPr lvl="2"/>
            <a:r>
              <a:rPr lang="en-CA" dirty="0"/>
              <a:t>However, high mobility performs better than low mobility which is contrary to our expectations</a:t>
            </a:r>
          </a:p>
          <a:p>
            <a:pPr lvl="1"/>
            <a:r>
              <a:rPr lang="en-CA" dirty="0"/>
              <a:t>Packet drop (increases)</a:t>
            </a:r>
          </a:p>
          <a:p>
            <a:pPr lvl="1"/>
            <a:r>
              <a:rPr lang="en-CA" dirty="0"/>
              <a:t>Route errors sent (increases)</a:t>
            </a:r>
          </a:p>
          <a:p>
            <a:pPr lvl="1"/>
            <a:r>
              <a:rPr lang="en-CA" dirty="0"/>
              <a:t>End to end delay (increases)</a:t>
            </a:r>
          </a:p>
          <a:p>
            <a:r>
              <a:rPr lang="en-CA" dirty="0"/>
              <a:t>Increasing the number of nodes:</a:t>
            </a:r>
          </a:p>
          <a:p>
            <a:pPr lvl="1"/>
            <a:r>
              <a:rPr lang="en-CA" dirty="0"/>
              <a:t>Increases the packet sent/received rates</a:t>
            </a:r>
          </a:p>
          <a:p>
            <a:r>
              <a:rPr lang="en-CA" dirty="0"/>
              <a:t>Routing protocols:</a:t>
            </a:r>
          </a:p>
          <a:p>
            <a:pPr lvl="1"/>
            <a:r>
              <a:rPr lang="en-CA" dirty="0"/>
              <a:t>Order of throughput: AODV&gt;OLSR&gt;DSR</a:t>
            </a:r>
          </a:p>
          <a:p>
            <a:pPr lvl="1"/>
            <a:r>
              <a:rPr lang="en-CA" dirty="0"/>
              <a:t>Traffic sent: AODV&gt;DSR&gt;OLSR</a:t>
            </a:r>
          </a:p>
          <a:p>
            <a:pPr lvl="1"/>
            <a:r>
              <a:rPr lang="en-CA" dirty="0"/>
              <a:t>Highest end-to-end delay for AODV, whereas low(and same) delay for OLSR and DSR</a:t>
            </a:r>
          </a:p>
          <a:p>
            <a:pPr lvl="1"/>
            <a:r>
              <a:rPr lang="en-CA" dirty="0"/>
              <a:t>Variance of packet delay AODV is highest and DSR, OLSR almost zero</a:t>
            </a:r>
          </a:p>
          <a:p>
            <a:pPr marL="502920" lvl="1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EA3AE-519C-42A5-A9AA-1725E45B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4C1335-3550-49AB-824B-A19E51B7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D03E-2362-43F8-AEA9-6F4A8170F425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6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32C0-AEF7-4473-A636-B828FF4B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5840C-F3C1-430F-92E3-D42BAC75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Ns-3</a:t>
            </a:r>
          </a:p>
          <a:p>
            <a:pPr lvl="1"/>
            <a:r>
              <a:rPr lang="en-CA" dirty="0"/>
              <a:t>no source code for trace data</a:t>
            </a:r>
          </a:p>
          <a:p>
            <a:r>
              <a:rPr lang="en-CA" dirty="0"/>
              <a:t>Academic Riverbed Modeler only provides limited features for analyses</a:t>
            </a:r>
          </a:p>
          <a:p>
            <a:r>
              <a:rPr lang="en-CA" dirty="0"/>
              <a:t>Only maximum 20 nodes can be added in Riverbed modeler</a:t>
            </a:r>
          </a:p>
          <a:p>
            <a:r>
              <a:rPr lang="en-CA" dirty="0"/>
              <a:t>Distance between nodes and the area of spanning chosen, affects the results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6201F-D613-4629-8F44-0370CFB7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619294-D558-4239-91ED-7187A832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1B89-2E2B-4469-8383-3F7A78E94F16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8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8C9E-BB1E-4914-AC68-4706905C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B678F-CEAF-4F81-B6DD-F4B62F47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807959" cy="512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[1]  A. K. Sharma, D. K. C. Noida and A. Mishra, "</a:t>
            </a:r>
            <a:r>
              <a:rPr lang="en-US" b="1" dirty="0"/>
              <a:t>A Study of Energy Optimization for MANET</a:t>
            </a:r>
            <a:r>
              <a:rPr lang="en-US" dirty="0"/>
              <a:t>," 2019 6th International Conference on Computing for Sustainable Global Development (</a:t>
            </a:r>
            <a:r>
              <a:rPr lang="en-US" dirty="0" err="1"/>
              <a:t>INDIACom</a:t>
            </a:r>
            <a:r>
              <a:rPr lang="en-US" dirty="0"/>
              <a:t>), New Delhi, India, 2019, pp. 264-267.</a:t>
            </a:r>
          </a:p>
          <a:p>
            <a:pPr marL="0" indent="0">
              <a:buNone/>
            </a:pPr>
            <a:r>
              <a:rPr lang="en-C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 </a:t>
            </a:r>
            <a:r>
              <a:rPr lang="en-US" dirty="0"/>
              <a:t>“</a:t>
            </a:r>
            <a:r>
              <a:rPr lang="en-US" b="1" dirty="0"/>
              <a:t>Video Streaming (</a:t>
            </a:r>
            <a:r>
              <a:rPr lang="en-US" b="1" dirty="0" err="1"/>
              <a:t>SVoD</a:t>
            </a:r>
            <a:r>
              <a:rPr lang="en-US" b="1" dirty="0"/>
              <a:t>) - worldwide: Statista Market Forecast</a:t>
            </a:r>
            <a:r>
              <a:rPr lang="en-US" dirty="0"/>
              <a:t>,” </a:t>
            </a:r>
            <a:r>
              <a:rPr lang="en-US" i="1" dirty="0"/>
              <a:t>Statista</a:t>
            </a:r>
            <a:r>
              <a:rPr lang="en-US" dirty="0"/>
              <a:t>. [Online]. Available: https://www.statista.com/outlook/206/100/video-streaming--svod-/worldwide#market-revenue. [Accessed: 05-Apr-2020].</a:t>
            </a:r>
          </a:p>
          <a:p>
            <a:pPr marL="0" indent="0">
              <a:buNone/>
            </a:pPr>
            <a:r>
              <a:rPr lang="en-CA" dirty="0"/>
              <a:t>[3] </a:t>
            </a:r>
            <a:r>
              <a:rPr lang="en-US" dirty="0"/>
              <a:t>Bang, Ankur &amp; </a:t>
            </a:r>
            <a:r>
              <a:rPr lang="en-US" dirty="0" err="1"/>
              <a:t>Ramteke</a:t>
            </a:r>
            <a:r>
              <a:rPr lang="en-US" dirty="0"/>
              <a:t>, Prabhakar. (2013). </a:t>
            </a:r>
            <a:r>
              <a:rPr lang="en-US" b="1" dirty="0"/>
              <a:t>MANET: History, Challenges And Applications</a:t>
            </a:r>
            <a:endParaRPr lang="en-CA" b="1" dirty="0"/>
          </a:p>
          <a:p>
            <a:pPr marL="0" indent="0">
              <a:buNone/>
            </a:pPr>
            <a:r>
              <a:rPr lang="en-CA" dirty="0"/>
              <a:t>[4] N. Rathod and N. </a:t>
            </a:r>
            <a:r>
              <a:rPr lang="en-CA" dirty="0" err="1"/>
              <a:t>Dongre</a:t>
            </a:r>
            <a:r>
              <a:rPr lang="en-CA" dirty="0"/>
              <a:t>, "</a:t>
            </a:r>
            <a:r>
              <a:rPr lang="en-CA" b="1" dirty="0"/>
              <a:t>MANET routing protocol performance for video streaming</a:t>
            </a:r>
            <a:r>
              <a:rPr lang="en-CA" dirty="0"/>
              <a:t>," 2017 International Conference on Nascent Technologies in Engineering (ICNTE), Navi Mumbai, 2017, pp. 1-5.</a:t>
            </a:r>
          </a:p>
          <a:p>
            <a:pPr marL="0" indent="0">
              <a:buNone/>
            </a:pPr>
            <a:r>
              <a:rPr lang="en-US" dirty="0"/>
              <a:t>[5] Z. Zhao, S. Long and Y. Shu, "</a:t>
            </a:r>
            <a:r>
              <a:rPr lang="en-US" b="1" dirty="0"/>
              <a:t>Rate Adaptive Live Video Streaming in Manets</a:t>
            </a:r>
            <a:r>
              <a:rPr lang="en-US" dirty="0"/>
              <a:t>," 2006 First International Conference on Communications and Networking in China, Beijing, 2006, pp. 1-5.</a:t>
            </a:r>
            <a:endParaRPr lang="en-US" b="1" dirty="0"/>
          </a:p>
          <a:p>
            <a:pPr marL="0" indent="0">
              <a:buNone/>
            </a:pPr>
            <a:r>
              <a:rPr lang="en-CA" dirty="0"/>
              <a:t>[6] K. Venkatesh, N. </a:t>
            </a:r>
            <a:r>
              <a:rPr lang="en-CA" dirty="0" err="1"/>
              <a:t>Nithiyanandam</a:t>
            </a:r>
            <a:r>
              <a:rPr lang="en-CA" dirty="0"/>
              <a:t> and </a:t>
            </a:r>
            <a:r>
              <a:rPr lang="en-CA" dirty="0" err="1"/>
              <a:t>Sivaneshkumara</a:t>
            </a:r>
            <a:r>
              <a:rPr lang="en-CA" dirty="0"/>
              <a:t>, "</a:t>
            </a:r>
            <a:r>
              <a:rPr lang="en-CA" b="1" dirty="0"/>
              <a:t>ANFIS based QoS-aware Routing Protocol for Video Streaming in MANETS,</a:t>
            </a:r>
            <a:r>
              <a:rPr lang="en-CA" dirty="0"/>
              <a:t>" </a:t>
            </a:r>
            <a:r>
              <a:rPr lang="en-CA" i="1" dirty="0"/>
              <a:t>2019 IEEE International Conference on Intelligent Techniques in Control, Optimization and Signal Processing (INCOS)</a:t>
            </a:r>
            <a:r>
              <a:rPr lang="en-CA" dirty="0"/>
              <a:t>, </a:t>
            </a:r>
            <a:r>
              <a:rPr lang="en-CA" dirty="0" err="1"/>
              <a:t>Tamilnadu</a:t>
            </a:r>
            <a:r>
              <a:rPr lang="en-CA" dirty="0"/>
              <a:t>, India, 2019, pp. 1-6</a:t>
            </a:r>
          </a:p>
          <a:p>
            <a:pPr marL="0" indent="0">
              <a:buNone/>
            </a:pPr>
            <a:r>
              <a:rPr lang="en-CA" b="1" dirty="0"/>
              <a:t>[7] </a:t>
            </a:r>
            <a:r>
              <a:rPr lang="en-CA" dirty="0" err="1"/>
              <a:t>Sukhchandan</a:t>
            </a:r>
            <a:r>
              <a:rPr lang="en-CA" dirty="0"/>
              <a:t> </a:t>
            </a:r>
            <a:r>
              <a:rPr lang="en-CA" dirty="0" err="1"/>
              <a:t>Lally</a:t>
            </a:r>
            <a:r>
              <a:rPr lang="en-CA" dirty="0"/>
              <a:t> and </a:t>
            </a:r>
            <a:r>
              <a:rPr lang="en-CA" dirty="0" err="1"/>
              <a:t>Ljiljana</a:t>
            </a:r>
            <a:r>
              <a:rPr lang="en-CA" dirty="0"/>
              <a:t> </a:t>
            </a:r>
            <a:r>
              <a:rPr lang="en-CA" dirty="0" err="1"/>
              <a:t>Trajković</a:t>
            </a:r>
            <a:r>
              <a:rPr lang="en-CA" dirty="0"/>
              <a:t>, "</a:t>
            </a:r>
            <a:r>
              <a:rPr lang="en-CA" b="1" dirty="0"/>
              <a:t>Performance Analysis of Routing Protocols for Wireless Ad-Hoc Networks</a:t>
            </a:r>
            <a:r>
              <a:rPr lang="en-CA" dirty="0"/>
              <a:t>," Simon Fraser University, Vancouver, British Columbia Canada.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73461-7602-4A17-9B27-4C4519A0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64BF2B-2A53-4869-939B-FB38796D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A088-80EA-4EAD-84DB-921818095FD2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0AF6-B329-42C1-9B15-EAB00D04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3F05-390E-412C-AF43-E1AB2DADC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Increase in mobile devices and wireless networks</a:t>
            </a:r>
          </a:p>
          <a:p>
            <a:r>
              <a:rPr lang="en-CA"/>
              <a:t>Increase in the rate of video streaming usage</a:t>
            </a:r>
          </a:p>
          <a:p>
            <a:r>
              <a:rPr lang="en-CA"/>
              <a:t>Providers with various technologies</a:t>
            </a:r>
          </a:p>
          <a:p>
            <a:r>
              <a:rPr lang="en-CA"/>
              <a:t>Learn about infrastructure underlying video streaming tasks in MANET</a:t>
            </a:r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F6E3F-4299-49D5-9B46-C3E885CF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8322A8-CBA2-4636-A16F-1589F920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C161-E0D2-4FC8-862C-FD4B26B7751F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3606-2F00-4DD9-8DE4-008AEDAC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927B-067B-4F46-AEC5-527CE7ED0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latin typeface="+mj-lt"/>
              </a:rPr>
              <a:t>What is MANET?</a:t>
            </a:r>
          </a:p>
          <a:p>
            <a:pPr lvl="1"/>
            <a:r>
              <a:rPr lang="en-CA" dirty="0">
                <a:latin typeface="+mj-lt"/>
              </a:rPr>
              <a:t>Decentralized wireless network of nodes</a:t>
            </a:r>
          </a:p>
          <a:p>
            <a:pPr lvl="2"/>
            <a:r>
              <a:rPr lang="en-CA" dirty="0">
                <a:latin typeface="+mj-lt"/>
              </a:rPr>
              <a:t>No infrastructure</a:t>
            </a:r>
          </a:p>
          <a:p>
            <a:pPr lvl="1"/>
            <a:r>
              <a:rPr lang="en-CA" dirty="0">
                <a:latin typeface="+mj-lt"/>
              </a:rPr>
              <a:t>Each node can act as a source, a destination or a router (i.e. self configuring)</a:t>
            </a:r>
          </a:p>
          <a:p>
            <a:pPr lvl="1"/>
            <a:r>
              <a:rPr lang="en-CA" dirty="0">
                <a:latin typeface="+mj-lt"/>
              </a:rPr>
              <a:t>Multi Hop network</a:t>
            </a:r>
          </a:p>
          <a:p>
            <a:pPr lvl="1"/>
            <a:r>
              <a:rPr lang="en-CA" dirty="0">
                <a:latin typeface="+mj-lt"/>
              </a:rPr>
              <a:t>Mobility of nodes is not directionally restrained</a:t>
            </a:r>
          </a:p>
          <a:p>
            <a:pPr marL="502920" lvl="1" indent="0">
              <a:buNone/>
            </a:pPr>
            <a:endParaRPr lang="en-CA" dirty="0">
              <a:latin typeface="+mj-lt"/>
            </a:endParaRPr>
          </a:p>
          <a:p>
            <a:r>
              <a:rPr lang="en-CA" b="1" dirty="0">
                <a:latin typeface="+mj-lt"/>
              </a:rPr>
              <a:t>Let’s discuss the Performance parameters</a:t>
            </a:r>
          </a:p>
          <a:p>
            <a:pPr lvl="1"/>
            <a:r>
              <a:rPr lang="en-CA" dirty="0">
                <a:latin typeface="+mj-lt"/>
              </a:rPr>
              <a:t>No single point of failure</a:t>
            </a:r>
          </a:p>
          <a:p>
            <a:pPr lvl="1"/>
            <a:r>
              <a:rPr lang="en-CA" dirty="0">
                <a:latin typeface="+mj-lt"/>
              </a:rPr>
              <a:t>Scalable network </a:t>
            </a:r>
          </a:p>
          <a:p>
            <a:pPr lvl="1"/>
            <a:r>
              <a:rPr lang="en-CA" dirty="0">
                <a:latin typeface="+mj-lt"/>
              </a:rPr>
              <a:t>“Configuration on the fly”</a:t>
            </a:r>
          </a:p>
          <a:p>
            <a:pPr marL="502920" lvl="1" indent="0">
              <a:buNone/>
            </a:pPr>
            <a:endParaRPr lang="en-CA" dirty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18E80-D31B-4F2D-9B67-FD289482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061F4A-7208-4D42-85D3-82D90381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984F-3350-4EFE-BBB7-A0FC94B94AF6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F58-23F8-4015-982E-1CD9E958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2168-0A9F-467F-972A-1FEA247CB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Introduction and Motivation</a:t>
            </a:r>
          </a:p>
          <a:p>
            <a:r>
              <a:rPr lang="en-CA" b="1" dirty="0"/>
              <a:t>Overview of Related Work</a:t>
            </a:r>
            <a:endParaRPr lang="en-CA" dirty="0"/>
          </a:p>
          <a:p>
            <a:r>
              <a:rPr lang="en-CA" dirty="0"/>
              <a:t>Problem Description</a:t>
            </a:r>
          </a:p>
          <a:p>
            <a:pPr lvl="1"/>
            <a:r>
              <a:rPr lang="en-CA" dirty="0"/>
              <a:t>MANET</a:t>
            </a:r>
          </a:p>
          <a:p>
            <a:pPr lvl="2"/>
            <a:r>
              <a:rPr lang="en-CA" sz="1800" dirty="0"/>
              <a:t>History</a:t>
            </a:r>
          </a:p>
          <a:p>
            <a:pPr lvl="2"/>
            <a:r>
              <a:rPr lang="en-CA" sz="1800" dirty="0"/>
              <a:t>Benefits &amp; Challenges</a:t>
            </a:r>
          </a:p>
          <a:p>
            <a:pPr lvl="2"/>
            <a:r>
              <a:rPr lang="en-CA" sz="1800" dirty="0"/>
              <a:t>Agenda</a:t>
            </a:r>
          </a:p>
          <a:p>
            <a:r>
              <a:rPr lang="en-CA" dirty="0"/>
              <a:t>Riverbed Implementation</a:t>
            </a:r>
          </a:p>
          <a:p>
            <a:pPr lvl="1"/>
            <a:r>
              <a:rPr lang="en-CA" dirty="0"/>
              <a:t>Scenario definition</a:t>
            </a:r>
          </a:p>
          <a:p>
            <a:pPr lvl="1"/>
            <a:r>
              <a:rPr lang="en-CA" dirty="0"/>
              <a:t>Hardware Used &amp; Simulation Time</a:t>
            </a:r>
          </a:p>
          <a:p>
            <a:pPr lvl="1"/>
            <a:r>
              <a:rPr lang="en-CA" dirty="0"/>
              <a:t>Configuration</a:t>
            </a:r>
          </a:p>
          <a:p>
            <a:pPr lvl="1"/>
            <a:r>
              <a:rPr lang="en-CA" dirty="0"/>
              <a:t>Results and Analysis</a:t>
            </a:r>
          </a:p>
          <a:p>
            <a:r>
              <a:rPr lang="en-CA" dirty="0"/>
              <a:t>Future Work</a:t>
            </a:r>
          </a:p>
          <a:p>
            <a:r>
              <a:rPr lang="en-CA" dirty="0"/>
              <a:t>Conclusion</a:t>
            </a:r>
          </a:p>
          <a:p>
            <a:r>
              <a:rPr lang="en-CA" dirty="0"/>
              <a:t>Challenges</a:t>
            </a:r>
          </a:p>
          <a:p>
            <a:r>
              <a:rPr lang="en-CA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FE843-8AD7-4AE5-9039-B290FCBA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60D040-92C7-4331-A9AE-89C6499D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FCE-4688-4AD8-B0A9-6F98813983AB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72BE-804D-47B0-9DE8-B0D059B7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72CDA-7191-4B97-86B5-8A215323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N. Rathod and N. </a:t>
            </a:r>
            <a:r>
              <a:rPr lang="en-CA" err="1"/>
              <a:t>Dongre</a:t>
            </a:r>
            <a:r>
              <a:rPr lang="en-CA"/>
              <a:t>, "</a:t>
            </a:r>
            <a:r>
              <a:rPr lang="en-CA" b="1"/>
              <a:t>MANET routing protocol performance for video streaming</a:t>
            </a:r>
            <a:r>
              <a:rPr lang="en-CA"/>
              <a:t>," 2017 International Conference on Nascent Technologies in Engineering (ICNTE), Navi Mumbai, 2017, pp. 1-5.</a:t>
            </a:r>
          </a:p>
          <a:p>
            <a:pPr marL="0" indent="0">
              <a:buNone/>
            </a:pPr>
            <a:r>
              <a:rPr lang="en-CA" b="1"/>
              <a:t>    Discusses the performance of different MANET protocols for video streaming</a:t>
            </a:r>
          </a:p>
          <a:p>
            <a:r>
              <a:rPr lang="en-US"/>
              <a:t>Z. Zhao, S. Long and Y. Shu, "</a:t>
            </a:r>
            <a:r>
              <a:rPr lang="en-US" b="1"/>
              <a:t>Rate Adaptive Live Video Streaming in Manets</a:t>
            </a:r>
            <a:r>
              <a:rPr lang="en-US"/>
              <a:t>," 2006 First International Conference on Communications and Networking in China, Beijing, 2006, pp. 1-5.</a:t>
            </a:r>
            <a:endParaRPr lang="en-US" b="1"/>
          </a:p>
          <a:p>
            <a:pPr marL="0" indent="0">
              <a:buNone/>
            </a:pPr>
            <a:r>
              <a:rPr lang="en-US" b="1"/>
              <a:t>    Discusses factors involved in live video streaming</a:t>
            </a:r>
          </a:p>
          <a:p>
            <a:r>
              <a:rPr lang="en-CA"/>
              <a:t>K. Venkatesh, N. </a:t>
            </a:r>
            <a:r>
              <a:rPr lang="en-CA" err="1"/>
              <a:t>Nithiyanandam</a:t>
            </a:r>
            <a:r>
              <a:rPr lang="en-CA"/>
              <a:t> and </a:t>
            </a:r>
            <a:r>
              <a:rPr lang="en-CA" err="1"/>
              <a:t>Sivaneshkumara</a:t>
            </a:r>
            <a:r>
              <a:rPr lang="en-CA"/>
              <a:t>, "</a:t>
            </a:r>
            <a:r>
              <a:rPr lang="en-CA" b="1"/>
              <a:t>ANFIS based QoS-aware Routing Protocol for Video Streaming in MANETS,</a:t>
            </a:r>
            <a:r>
              <a:rPr lang="en-CA"/>
              <a:t>" </a:t>
            </a:r>
            <a:r>
              <a:rPr lang="en-CA" i="1"/>
              <a:t>2019 IEEE International Conference on Intelligent Techniques in Control, Optimization and Signal Processing (INCOS)</a:t>
            </a:r>
            <a:r>
              <a:rPr lang="en-CA"/>
              <a:t>, </a:t>
            </a:r>
            <a:r>
              <a:rPr lang="en-CA" err="1"/>
              <a:t>Tamilnadu</a:t>
            </a:r>
            <a:r>
              <a:rPr lang="en-CA"/>
              <a:t>, India, 2019, pp. 1-6</a:t>
            </a:r>
          </a:p>
          <a:p>
            <a:pPr marL="0" indent="0">
              <a:buNone/>
            </a:pPr>
            <a:r>
              <a:rPr lang="en-CA" b="1"/>
              <a:t>    Discusses a QoS based protocol for improving QoS for video    streaming </a:t>
            </a:r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80210-2A52-4C0D-B3BD-14E1EC78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234BC7-054A-40F5-ABEE-8B86CD6E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0AAA-F05C-4649-A180-A2F37CBECEBE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F58-23F8-4015-982E-1CD9E958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2168-0A9F-467F-972A-1FEA247CB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Introduction and Motivation</a:t>
            </a:r>
          </a:p>
          <a:p>
            <a:r>
              <a:rPr lang="en-CA" dirty="0"/>
              <a:t>Overview of Related Work</a:t>
            </a:r>
          </a:p>
          <a:p>
            <a:r>
              <a:rPr lang="en-CA" b="1" dirty="0"/>
              <a:t>Problem Description</a:t>
            </a:r>
          </a:p>
          <a:p>
            <a:pPr lvl="1"/>
            <a:r>
              <a:rPr lang="en-CA" b="1" dirty="0"/>
              <a:t>MANET</a:t>
            </a:r>
          </a:p>
          <a:p>
            <a:pPr lvl="2"/>
            <a:r>
              <a:rPr lang="en-CA" sz="1800" b="1" dirty="0"/>
              <a:t>History</a:t>
            </a:r>
          </a:p>
          <a:p>
            <a:pPr lvl="2"/>
            <a:r>
              <a:rPr lang="en-CA" sz="1800" b="1" dirty="0"/>
              <a:t>Benefits &amp; Challenges</a:t>
            </a:r>
          </a:p>
          <a:p>
            <a:pPr lvl="2"/>
            <a:r>
              <a:rPr lang="en-CA" sz="1800" b="1" dirty="0"/>
              <a:t>Agenda</a:t>
            </a:r>
          </a:p>
          <a:p>
            <a:r>
              <a:rPr lang="en-CA" dirty="0"/>
              <a:t>Riverbed Implementation</a:t>
            </a:r>
          </a:p>
          <a:p>
            <a:pPr lvl="1"/>
            <a:r>
              <a:rPr lang="en-CA" dirty="0"/>
              <a:t>Scenario definition</a:t>
            </a:r>
          </a:p>
          <a:p>
            <a:pPr lvl="1"/>
            <a:r>
              <a:rPr lang="en-CA" dirty="0"/>
              <a:t>Hardware Used &amp; Simulation Time</a:t>
            </a:r>
          </a:p>
          <a:p>
            <a:pPr lvl="1"/>
            <a:r>
              <a:rPr lang="en-CA" dirty="0"/>
              <a:t>Configuration</a:t>
            </a:r>
          </a:p>
          <a:p>
            <a:pPr lvl="1"/>
            <a:r>
              <a:rPr lang="en-CA" dirty="0"/>
              <a:t>Results and Analysis</a:t>
            </a:r>
          </a:p>
          <a:p>
            <a:r>
              <a:rPr lang="en-CA" dirty="0"/>
              <a:t>Future Work</a:t>
            </a:r>
          </a:p>
          <a:p>
            <a:r>
              <a:rPr lang="en-CA" dirty="0"/>
              <a:t>Conclusion</a:t>
            </a:r>
          </a:p>
          <a:p>
            <a:r>
              <a:rPr lang="en-CA" dirty="0"/>
              <a:t>Challenges</a:t>
            </a:r>
          </a:p>
          <a:p>
            <a:r>
              <a:rPr lang="en-CA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0006F-F8E5-4C9D-9585-FF7AE503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28E45C-83EB-4A45-B0FB-4756D178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847C-5CCC-4502-BD0C-70068A8524F0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7DE1-A00C-433B-896D-D09D53B7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Problem Description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1F69A5-1DAC-4451-85C5-BDA9DEFC3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"/>
          <a:stretch/>
        </p:blipFill>
        <p:spPr>
          <a:xfrm>
            <a:off x="4245394" y="2335461"/>
            <a:ext cx="4804396" cy="26664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178473-2554-48EB-9384-75881D8554F4}"/>
              </a:ext>
            </a:extLst>
          </p:cNvPr>
          <p:cNvSpPr txBox="1"/>
          <p:nvPr/>
        </p:nvSpPr>
        <p:spPr>
          <a:xfrm>
            <a:off x="4015047" y="1064029"/>
            <a:ext cx="512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Revenue generation via video streaming in the US alone is </a:t>
            </a:r>
            <a:r>
              <a:rPr lang="en-US" b="1"/>
              <a:t>US$25,894m </a:t>
            </a:r>
            <a:r>
              <a:rPr lang="en-US"/>
              <a:t>in 2020[</a:t>
            </a:r>
            <a:r>
              <a:rPr lang="en-CA"/>
              <a:t>2</a:t>
            </a:r>
            <a:r>
              <a:rPr lang="en-US"/>
              <a:t>]</a:t>
            </a:r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B8294-86CF-47B6-A95E-01366C0B9CD8}"/>
              </a:ext>
            </a:extLst>
          </p:cNvPr>
          <p:cNvSpPr txBox="1"/>
          <p:nvPr/>
        </p:nvSpPr>
        <p:spPr>
          <a:xfrm>
            <a:off x="4245394" y="5295207"/>
            <a:ext cx="54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Figure 1: Revenue generation and estimates in US from video streaming [2]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297FE-9FB6-4054-A1FB-7AB4BFE1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4A6495-F277-45E3-AFE2-0B237023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9F91-A763-40D9-A3A8-E15B618711BB}" type="datetime2">
              <a:rPr lang="en-US" smtClean="0"/>
              <a:t>Sunday, April 12,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01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1676</Words>
  <Application>Microsoft Office PowerPoint</Application>
  <PresentationFormat>Widescreen</PresentationFormat>
  <Paragraphs>386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Wingdings 2</vt:lpstr>
      <vt:lpstr>Frame</vt:lpstr>
      <vt:lpstr> VIDEO STREAMING  PERFORMACE ANALYSIS OF MANET  ENSC 427:  COMMUNICATION NETWORKS   FINAL PROJECT PRESENTATION </vt:lpstr>
      <vt:lpstr>Roadmap</vt:lpstr>
      <vt:lpstr>Roadmap</vt:lpstr>
      <vt:lpstr>Motivation</vt:lpstr>
      <vt:lpstr>Introduction</vt:lpstr>
      <vt:lpstr>Roadmap</vt:lpstr>
      <vt:lpstr>Related Work</vt:lpstr>
      <vt:lpstr>Roadmap</vt:lpstr>
      <vt:lpstr>Problem Description</vt:lpstr>
      <vt:lpstr>Problem Description</vt:lpstr>
      <vt:lpstr>History of MANET</vt:lpstr>
      <vt:lpstr>Benefits &amp; Challenges</vt:lpstr>
      <vt:lpstr>Benefits &amp; Challenges</vt:lpstr>
      <vt:lpstr>MANET</vt:lpstr>
      <vt:lpstr>Agenda</vt:lpstr>
      <vt:lpstr>Roadmap</vt:lpstr>
      <vt:lpstr>Scenarios Defination</vt:lpstr>
      <vt:lpstr>Hardware Used &amp; Simulation Time</vt:lpstr>
      <vt:lpstr>Settings used for configuring the network</vt:lpstr>
      <vt:lpstr>Riverbed scenarios - trajectory </vt:lpstr>
      <vt:lpstr>Riverbed scenarios - trajectory (Variable speeds)</vt:lpstr>
      <vt:lpstr>Riverbed scenarios - trajectory </vt:lpstr>
      <vt:lpstr>Riverbed scenarios – number of nodes </vt:lpstr>
      <vt:lpstr>Static Simulation Results (Traffic Received)</vt:lpstr>
      <vt:lpstr>Static Simulation results (Traffic Sent)</vt:lpstr>
      <vt:lpstr>Static Simulation Results (End to end delay)</vt:lpstr>
      <vt:lpstr>Static Simulation results (Packet Delay)</vt:lpstr>
      <vt:lpstr>Roadmap</vt:lpstr>
      <vt:lpstr>Future Work</vt:lpstr>
      <vt:lpstr>Conclusion </vt:lpstr>
      <vt:lpstr>Challenges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STREAMING  PERFORMACE ANALYSIS OF MANET  ENSC 427:  COMMUNICATION NETWORKS   FINAL PROJECT PRESENTATION</dc:title>
  <dc:creator>hktakhar_05@outlook.com</dc:creator>
  <cp:lastModifiedBy>hktakhar_05@outlook.com</cp:lastModifiedBy>
  <cp:revision>1</cp:revision>
  <dcterms:created xsi:type="dcterms:W3CDTF">2020-04-05T07:41:53Z</dcterms:created>
  <dcterms:modified xsi:type="dcterms:W3CDTF">2020-04-13T00:33:16Z</dcterms:modified>
</cp:coreProperties>
</file>